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sldIdLst>
    <p:sldId id="256" r:id="rId3"/>
    <p:sldId id="272" r:id="rId4"/>
    <p:sldId id="705" r:id="rId5"/>
    <p:sldId id="261" r:id="rId6"/>
    <p:sldId id="279" r:id="rId8"/>
    <p:sldId id="323" r:id="rId9"/>
    <p:sldId id="462" r:id="rId10"/>
    <p:sldId id="280" r:id="rId11"/>
    <p:sldId id="523" r:id="rId12"/>
    <p:sldId id="392" r:id="rId13"/>
    <p:sldId id="327" r:id="rId14"/>
    <p:sldId id="328" r:id="rId15"/>
    <p:sldId id="330" r:id="rId16"/>
    <p:sldId id="394" r:id="rId17"/>
    <p:sldId id="286" r:id="rId18"/>
    <p:sldId id="293" r:id="rId19"/>
    <p:sldId id="402" r:id="rId20"/>
    <p:sldId id="403" r:id="rId21"/>
    <p:sldId id="640" r:id="rId22"/>
    <p:sldId id="703" r:id="rId23"/>
    <p:sldId id="525" r:id="rId24"/>
    <p:sldId id="298" r:id="rId25"/>
    <p:sldId id="300" r:id="rId26"/>
    <p:sldId id="395" r:id="rId27"/>
    <p:sldId id="388" r:id="rId28"/>
    <p:sldId id="302" r:id="rId29"/>
    <p:sldId id="304" r:id="rId30"/>
    <p:sldId id="305" r:id="rId31"/>
    <p:sldId id="396" r:id="rId32"/>
    <p:sldId id="308" r:id="rId33"/>
    <p:sldId id="315" r:id="rId34"/>
    <p:sldId id="317" r:id="rId35"/>
    <p:sldId id="319" r:id="rId36"/>
    <p:sldId id="465" r:id="rId37"/>
    <p:sldId id="521" r:id="rId38"/>
    <p:sldId id="321" r:id="rId39"/>
    <p:sldId id="322" r:id="rId40"/>
    <p:sldId id="287" r:id="rId41"/>
    <p:sldId id="393" r:id="rId42"/>
    <p:sldId id="464" r:id="rId43"/>
    <p:sldId id="706" r:id="rId44"/>
    <p:sldId id="259" r:id="rId45"/>
    <p:sldId id="268" r:id="rId46"/>
    <p:sldId id="269" r:id="rId47"/>
    <p:sldId id="320" r:id="rId48"/>
    <p:sldId id="704" r:id="rId49"/>
    <p:sldId id="579" r:id="rId50"/>
    <p:sldId id="584" r:id="rId51"/>
    <p:sldId id="605" r:id="rId52"/>
    <p:sldId id="264" r:id="rId53"/>
    <p:sldId id="586" r:id="rId54"/>
    <p:sldId id="589" r:id="rId55"/>
    <p:sldId id="590" r:id="rId56"/>
    <p:sldId id="591" r:id="rId57"/>
    <p:sldId id="606" r:id="rId58"/>
    <p:sldId id="644" r:id="rId59"/>
    <p:sldId id="642" r:id="rId60"/>
    <p:sldId id="643" r:id="rId61"/>
    <p:sldId id="466" r:id="rId62"/>
    <p:sldId id="602" r:id="rId63"/>
    <p:sldId id="603" r:id="rId64"/>
    <p:sldId id="707" r:id="rId65"/>
    <p:sldId id="641" r:id="rId66"/>
    <p:sldId id="592" r:id="rId67"/>
    <p:sldId id="597" r:id="rId68"/>
    <p:sldId id="598" r:id="rId69"/>
    <p:sldId id="599" r:id="rId70"/>
    <p:sldId id="702"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611" autoAdjust="0"/>
  </p:normalViewPr>
  <p:slideViewPr>
    <p:cSldViewPr snapToGrid="0">
      <p:cViewPr varScale="1">
        <p:scale>
          <a:sx n="65" d="100"/>
          <a:sy n="65" d="100"/>
        </p:scale>
        <p:origin x="696"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DAAA29D-A60F-4D65-8716-7EC7FE14CAB8}" type="doc">
      <dgm:prSet loTypeId="urn:microsoft.com/office/officeart/2005/8/layout/hierarchy2#1" qsTypeId="urn:microsoft.com/office/officeart/2005/8/quickstyle/simple5#1" csTypeId="urn:microsoft.com/office/officeart/2005/8/colors/accent1_2#1"/>
      <dgm:spPr/>
      <dgm:t>
        <a:bodyPr/>
        <a:lstStyle/>
        <a:p>
          <a:endParaRPr altLang="en-US"/>
        </a:p>
      </dgm:t>
    </dgm:pt>
    <dgm:pt modelId="{4B808155-0EC4-4A69-B1DA-C30A38BD967D}">
      <dgm:prSet phldr="0" custT="1"/>
      <dgm:spPr/>
      <dgm:t>
        <a:bodyPr vert="horz" wrap="square"/>
        <a:lstStyle/>
        <a:p>
          <a:pPr>
            <a:lnSpc>
              <a:spcPct val="100000"/>
            </a:lnSpc>
            <a:spcBef>
              <a:spcPct val="0"/>
            </a:spcBef>
            <a:spcAft>
              <a:spcPct val="35000"/>
            </a:spcAft>
          </a:pPr>
          <a:r>
            <a:rPr lang="en-GB" sz="2100" b="0" i="0" u="none" baseline="0">
              <a:rtl val="0"/>
            </a:rPr>
            <a:t>Prosthetic valve regurgitation </a:t>
          </a:r>
          <a:endParaRPr lang="en-GB" altLang="en-US" sz="2100" b="0" i="0" u="none" baseline="0">
            <a:rtl val="0"/>
          </a:endParaRPr>
        </a:p>
      </dgm:t>
    </dgm:pt>
    <dgm:pt modelId="{4F99B995-7B1E-49EF-89AB-19B7188F91BA}" cxnId="{23E39F12-A310-4663-ABA7-76EA1FAC5596}" type="parTrans">
      <dgm:prSet/>
      <dgm:spPr/>
    </dgm:pt>
    <dgm:pt modelId="{81A92BF3-4C71-409A-968B-D471B06F154A}" cxnId="{23E39F12-A310-4663-ABA7-76EA1FAC5596}" type="sibTrans">
      <dgm:prSet/>
      <dgm:spPr/>
    </dgm:pt>
    <dgm:pt modelId="{62F7FD04-1501-498D-B06D-FB4F5BFE6DC1}">
      <dgm:prSet phldr="0" custT="1"/>
      <dgm:spPr/>
      <dgm:t>
        <a:bodyPr vert="horz" wrap="square"/>
        <a:lstStyle/>
        <a:p>
          <a:pPr>
            <a:lnSpc>
              <a:spcPct val="100000"/>
            </a:lnSpc>
            <a:spcBef>
              <a:spcPct val="0"/>
            </a:spcBef>
            <a:spcAft>
              <a:spcPct val="35000"/>
            </a:spcAft>
          </a:pPr>
          <a:r>
            <a:rPr lang="en-GB" sz="2200"/>
            <a:t>Transvalvular</a:t>
          </a:r>
          <a:endParaRPr sz="2200"/>
        </a:p>
      </dgm:t>
    </dgm:pt>
    <dgm:pt modelId="{138D80B0-A66C-445F-B908-9248CCA3608D}" cxnId="{203CE60C-5EBD-4F0E-8F1F-494B38B5919F}" type="parTrans">
      <dgm:prSet/>
      <dgm:spPr/>
      <dgm:t>
        <a:bodyPr/>
        <a:lstStyle/>
        <a:p>
          <a:endParaRPr lang="en-IN"/>
        </a:p>
      </dgm:t>
    </dgm:pt>
    <dgm:pt modelId="{BB365835-1FA0-4E20-9D21-E68A636CBB8E}" cxnId="{203CE60C-5EBD-4F0E-8F1F-494B38B5919F}" type="sibTrans">
      <dgm:prSet/>
      <dgm:spPr/>
    </dgm:pt>
    <dgm:pt modelId="{6AD6875C-DC02-4837-AB7C-9C3634F8D874}">
      <dgm:prSet phldr="0" custT="1"/>
      <dgm:spPr/>
      <dgm:t>
        <a:bodyPr vert="horz" wrap="square"/>
        <a:lstStyle/>
        <a:p>
          <a:pPr>
            <a:lnSpc>
              <a:spcPct val="100000"/>
            </a:lnSpc>
            <a:spcBef>
              <a:spcPct val="0"/>
            </a:spcBef>
            <a:spcAft>
              <a:spcPct val="35000"/>
            </a:spcAft>
          </a:pPr>
          <a:r>
            <a:rPr sz="2000">
              <a:sym typeface="+mn-ea"/>
            </a:rPr>
            <a:t>P</a:t>
          </a:r>
          <a:r>
            <a:rPr lang="en-GB" sz="2000">
              <a:sym typeface="+mn-ea"/>
            </a:rPr>
            <a:t>hysiological</a:t>
          </a:r>
        </a:p>
        <a:p>
          <a:pPr>
            <a:lnSpc>
              <a:spcPct val="100000"/>
            </a:lnSpc>
            <a:spcBef>
              <a:spcPct val="0"/>
            </a:spcBef>
            <a:spcAft>
              <a:spcPct val="35000"/>
            </a:spcAft>
          </a:pPr>
          <a:r>
            <a:rPr lang="en-GB" sz="1400"/>
            <a:t>(all mechanical PV, </a:t>
          </a:r>
        </a:p>
        <a:p>
          <a:pPr>
            <a:lnSpc>
              <a:spcPct val="100000"/>
            </a:lnSpc>
            <a:spcBef>
              <a:spcPct val="0"/>
            </a:spcBef>
            <a:spcAft>
              <a:spcPct val="35000"/>
            </a:spcAft>
          </a:pPr>
          <a:r>
            <a:rPr lang="en-GB" sz="1400"/>
            <a:t>upto 50% of BPV)</a:t>
          </a:r>
        </a:p>
      </dgm:t>
    </dgm:pt>
    <dgm:pt modelId="{B4A7A3BD-9718-4698-AD95-F20F04F13EBF}" cxnId="{FD8DFE2B-8B8B-4B48-A43C-224AB875ED28}" type="parTrans">
      <dgm:prSet/>
      <dgm:spPr/>
      <dgm:t>
        <a:bodyPr/>
        <a:lstStyle/>
        <a:p>
          <a:endParaRPr lang="en-IN"/>
        </a:p>
      </dgm:t>
    </dgm:pt>
    <dgm:pt modelId="{E917DAF5-D1B8-4211-8CB8-BFF215D0B487}" cxnId="{FD8DFE2B-8B8B-4B48-A43C-224AB875ED28}" type="sibTrans">
      <dgm:prSet/>
      <dgm:spPr/>
    </dgm:pt>
    <dgm:pt modelId="{B4922697-5CAD-49E6-8047-7B1FC64BC4D2}">
      <dgm:prSet phldr="0" custT="1"/>
      <dgm:spPr/>
      <dgm:t>
        <a:bodyPr vert="horz" wrap="square"/>
        <a:lstStyle/>
        <a:p>
          <a:pPr>
            <a:lnSpc>
              <a:spcPct val="100000"/>
            </a:lnSpc>
            <a:spcBef>
              <a:spcPct val="0"/>
            </a:spcBef>
            <a:spcAft>
              <a:spcPct val="35000"/>
            </a:spcAft>
          </a:pPr>
          <a:r>
            <a:rPr sz="2200">
              <a:sym typeface="+mn-ea"/>
            </a:rPr>
            <a:t>P</a:t>
          </a:r>
          <a:r>
            <a:rPr lang="en-GB" sz="2200">
              <a:sym typeface="+mn-ea"/>
            </a:rPr>
            <a:t>athological</a:t>
          </a:r>
          <a:endParaRPr lang="en-GB" sz="2200"/>
        </a:p>
      </dgm:t>
    </dgm:pt>
    <dgm:pt modelId="{76E8D537-1B76-4E38-ABBA-EB320BAD6F4F}" cxnId="{C4A37432-1CB7-476E-8826-397BE58B28F0}" type="parTrans">
      <dgm:prSet/>
      <dgm:spPr/>
      <dgm:t>
        <a:bodyPr/>
        <a:lstStyle/>
        <a:p>
          <a:endParaRPr lang="en-IN"/>
        </a:p>
      </dgm:t>
    </dgm:pt>
    <dgm:pt modelId="{9C638954-5BE9-433A-A711-1113833475E7}" cxnId="{C4A37432-1CB7-476E-8826-397BE58B28F0}" type="sibTrans">
      <dgm:prSet/>
      <dgm:spPr/>
    </dgm:pt>
    <dgm:pt modelId="{600DA2CF-8BCD-4F98-9CB7-542C058FB1D3}">
      <dgm:prSet phldr="0" custT="1"/>
      <dgm:spPr/>
      <dgm:t>
        <a:bodyPr vert="horz" wrap="square"/>
        <a:lstStyle/>
        <a:p>
          <a:pPr>
            <a:lnSpc>
              <a:spcPct val="100000"/>
            </a:lnSpc>
            <a:spcBef>
              <a:spcPct val="0"/>
            </a:spcBef>
            <a:spcAft>
              <a:spcPct val="35000"/>
            </a:spcAft>
          </a:pPr>
          <a:r>
            <a:rPr lang="en-GB" sz="2200"/>
            <a:t>Paravalvular</a:t>
          </a:r>
        </a:p>
        <a:p>
          <a:pPr>
            <a:lnSpc>
              <a:spcPct val="100000"/>
            </a:lnSpc>
            <a:spcBef>
              <a:spcPct val="0"/>
            </a:spcBef>
            <a:spcAft>
              <a:spcPct val="35000"/>
            </a:spcAft>
          </a:pPr>
          <a:r>
            <a:rPr lang="en-GB" sz="2200"/>
            <a:t>(PVL)</a:t>
          </a:r>
        </a:p>
      </dgm:t>
    </dgm:pt>
    <dgm:pt modelId="{3DF0983C-3A43-4BB0-928C-22172A8E7983}" cxnId="{3FD19FCB-51B7-4A7C-8DFE-8A781E32940C}" type="parTrans">
      <dgm:prSet/>
      <dgm:spPr/>
      <dgm:t>
        <a:bodyPr/>
        <a:lstStyle/>
        <a:p>
          <a:endParaRPr lang="en-IN"/>
        </a:p>
      </dgm:t>
    </dgm:pt>
    <dgm:pt modelId="{E436EAB3-0EF6-4D41-A01F-0F63DC111343}" cxnId="{3FD19FCB-51B7-4A7C-8DFE-8A781E32940C}" type="sibTrans">
      <dgm:prSet/>
      <dgm:spPr/>
    </dgm:pt>
    <dgm:pt modelId="{949BA683-804D-44BC-A412-0FF5EF876B1A}">
      <dgm:prSet phldr="0" custT="1"/>
      <dgm:spPr/>
      <dgm:t>
        <a:bodyPr vert="horz" wrap="square"/>
        <a:lstStyle/>
        <a:p>
          <a:pPr>
            <a:lnSpc>
              <a:spcPct val="100000"/>
            </a:lnSpc>
            <a:spcBef>
              <a:spcPct val="0"/>
            </a:spcBef>
            <a:spcAft>
              <a:spcPct val="35000"/>
            </a:spcAft>
          </a:pPr>
          <a:r>
            <a:rPr lang="en-GB" sz="2200"/>
            <a:t>Significance...?</a:t>
          </a:r>
          <a:endParaRPr sz="2200"/>
        </a:p>
      </dgm:t>
    </dgm:pt>
    <dgm:pt modelId="{066BE596-EB66-43C4-A79A-FBEFC859524B}" cxnId="{FC2AA7B9-BB38-48D5-AEAC-9DDFEABBF84B}" type="parTrans">
      <dgm:prSet/>
      <dgm:spPr/>
      <dgm:t>
        <a:bodyPr/>
        <a:lstStyle/>
        <a:p>
          <a:endParaRPr lang="en-IN"/>
        </a:p>
      </dgm:t>
    </dgm:pt>
    <dgm:pt modelId="{8FFF6D23-9A82-4108-9EEB-CCEA17DA43A2}" cxnId="{FC2AA7B9-BB38-48D5-AEAC-9DDFEABBF84B}" type="sibTrans">
      <dgm:prSet/>
      <dgm:spPr/>
    </dgm:pt>
    <dgm:pt modelId="{A97EEFCE-AA88-402F-98D4-627E9DED4205}" type="pres">
      <dgm:prSet presAssocID="{1DAAA29D-A60F-4D65-8716-7EC7FE14CAB8}" presName="diagram" presStyleCnt="0">
        <dgm:presLayoutVars>
          <dgm:chPref val="1"/>
          <dgm:dir/>
          <dgm:animOne val="branch"/>
          <dgm:animLvl val="lvl"/>
          <dgm:resizeHandles val="exact"/>
        </dgm:presLayoutVars>
      </dgm:prSet>
      <dgm:spPr/>
      <dgm:t>
        <a:bodyPr/>
        <a:lstStyle/>
        <a:p>
          <a:endParaRPr lang="en-IN"/>
        </a:p>
      </dgm:t>
    </dgm:pt>
    <dgm:pt modelId="{6D7C837F-9832-4D28-B722-BBFA242E6C42}" type="pres">
      <dgm:prSet presAssocID="{4B808155-0EC4-4A69-B1DA-C30A38BD967D}" presName="root1" presStyleCnt="0"/>
      <dgm:spPr/>
    </dgm:pt>
    <dgm:pt modelId="{7A97150B-55BF-4729-8725-9D52F6A601D2}" type="pres">
      <dgm:prSet presAssocID="{4B808155-0EC4-4A69-B1DA-C30A38BD967D}" presName="LevelOneTextNode" presStyleLbl="node0" presStyleIdx="0" presStyleCnt="1">
        <dgm:presLayoutVars>
          <dgm:chPref val="3"/>
        </dgm:presLayoutVars>
      </dgm:prSet>
      <dgm:spPr/>
      <dgm:t>
        <a:bodyPr/>
        <a:lstStyle/>
        <a:p>
          <a:endParaRPr lang="en-IN"/>
        </a:p>
      </dgm:t>
    </dgm:pt>
    <dgm:pt modelId="{63A7C872-2355-4BE1-96B9-16E8AD9E7137}" type="pres">
      <dgm:prSet presAssocID="{4B808155-0EC4-4A69-B1DA-C30A38BD967D}" presName="level2hierChild" presStyleCnt="0"/>
      <dgm:spPr/>
    </dgm:pt>
    <dgm:pt modelId="{770038E3-6B2E-4E96-845C-13302807B231}" type="pres">
      <dgm:prSet presAssocID="{138D80B0-A66C-445F-B908-9248CCA3608D}" presName="conn2-1" presStyleLbl="parChTrans1D2" presStyleIdx="0" presStyleCnt="2"/>
      <dgm:spPr/>
      <dgm:t>
        <a:bodyPr/>
        <a:lstStyle/>
        <a:p>
          <a:endParaRPr lang="en-IN"/>
        </a:p>
      </dgm:t>
    </dgm:pt>
    <dgm:pt modelId="{705EFC56-2345-4268-B64E-73ECA033E8F2}" type="pres">
      <dgm:prSet presAssocID="{138D80B0-A66C-445F-B908-9248CCA3608D}" presName="connTx" presStyleLbl="parChTrans1D2" presStyleIdx="0" presStyleCnt="2"/>
      <dgm:spPr/>
      <dgm:t>
        <a:bodyPr/>
        <a:lstStyle/>
        <a:p>
          <a:endParaRPr lang="en-IN"/>
        </a:p>
      </dgm:t>
    </dgm:pt>
    <dgm:pt modelId="{74246542-0745-43E8-BD4B-0D582C48A4C3}" type="pres">
      <dgm:prSet presAssocID="{62F7FD04-1501-498D-B06D-FB4F5BFE6DC1}" presName="root2" presStyleCnt="0"/>
      <dgm:spPr/>
    </dgm:pt>
    <dgm:pt modelId="{C1634B69-2AC0-4BA7-A06C-1B0CA377CAC3}" type="pres">
      <dgm:prSet presAssocID="{62F7FD04-1501-498D-B06D-FB4F5BFE6DC1}" presName="LevelTwoTextNode" presStyleLbl="node2" presStyleIdx="0" presStyleCnt="2">
        <dgm:presLayoutVars>
          <dgm:chPref val="3"/>
        </dgm:presLayoutVars>
      </dgm:prSet>
      <dgm:spPr/>
      <dgm:t>
        <a:bodyPr/>
        <a:lstStyle/>
        <a:p>
          <a:endParaRPr lang="en-IN"/>
        </a:p>
      </dgm:t>
    </dgm:pt>
    <dgm:pt modelId="{00443375-D200-4257-9AC1-2B30B966004C}" type="pres">
      <dgm:prSet presAssocID="{62F7FD04-1501-498D-B06D-FB4F5BFE6DC1}" presName="level3hierChild" presStyleCnt="0"/>
      <dgm:spPr/>
    </dgm:pt>
    <dgm:pt modelId="{5E3F1323-2E9B-4CA9-883E-77012060316E}" type="pres">
      <dgm:prSet presAssocID="{B4A7A3BD-9718-4698-AD95-F20F04F13EBF}" presName="conn2-1" presStyleLbl="parChTrans1D3" presStyleIdx="0" presStyleCnt="3"/>
      <dgm:spPr/>
      <dgm:t>
        <a:bodyPr/>
        <a:lstStyle/>
        <a:p>
          <a:endParaRPr lang="en-IN"/>
        </a:p>
      </dgm:t>
    </dgm:pt>
    <dgm:pt modelId="{438AB028-D32E-4C6E-8E94-A505884E06D4}" type="pres">
      <dgm:prSet presAssocID="{B4A7A3BD-9718-4698-AD95-F20F04F13EBF}" presName="connTx" presStyleLbl="parChTrans1D3" presStyleIdx="0" presStyleCnt="3"/>
      <dgm:spPr/>
      <dgm:t>
        <a:bodyPr/>
        <a:lstStyle/>
        <a:p>
          <a:endParaRPr lang="en-IN"/>
        </a:p>
      </dgm:t>
    </dgm:pt>
    <dgm:pt modelId="{D19F3396-CEE8-4D0D-9F2A-A5A0718998FF}" type="pres">
      <dgm:prSet presAssocID="{6AD6875C-DC02-4837-AB7C-9C3634F8D874}" presName="root2" presStyleCnt="0"/>
      <dgm:spPr/>
    </dgm:pt>
    <dgm:pt modelId="{DA45FD1D-D9E5-4CBB-90AC-0CE3D427E0E7}" type="pres">
      <dgm:prSet presAssocID="{6AD6875C-DC02-4837-AB7C-9C3634F8D874}" presName="LevelTwoTextNode" presStyleLbl="node3" presStyleIdx="0" presStyleCnt="3">
        <dgm:presLayoutVars>
          <dgm:chPref val="3"/>
        </dgm:presLayoutVars>
      </dgm:prSet>
      <dgm:spPr/>
      <dgm:t>
        <a:bodyPr/>
        <a:lstStyle/>
        <a:p>
          <a:endParaRPr lang="en-IN"/>
        </a:p>
      </dgm:t>
    </dgm:pt>
    <dgm:pt modelId="{036CE3BA-3C1B-47AE-ACF7-7A77E5BFCC5E}" type="pres">
      <dgm:prSet presAssocID="{6AD6875C-DC02-4837-AB7C-9C3634F8D874}" presName="level3hierChild" presStyleCnt="0"/>
      <dgm:spPr/>
    </dgm:pt>
    <dgm:pt modelId="{B3B2F258-C65B-41A9-A637-EAEFEE2EBE96}" type="pres">
      <dgm:prSet presAssocID="{76E8D537-1B76-4E38-ABBA-EB320BAD6F4F}" presName="conn2-1" presStyleLbl="parChTrans1D3" presStyleIdx="1" presStyleCnt="3"/>
      <dgm:spPr/>
      <dgm:t>
        <a:bodyPr/>
        <a:lstStyle/>
        <a:p>
          <a:endParaRPr lang="en-IN"/>
        </a:p>
      </dgm:t>
    </dgm:pt>
    <dgm:pt modelId="{CAB6F74C-EEFA-4221-80E9-3D230B289E93}" type="pres">
      <dgm:prSet presAssocID="{76E8D537-1B76-4E38-ABBA-EB320BAD6F4F}" presName="connTx" presStyleLbl="parChTrans1D3" presStyleIdx="1" presStyleCnt="3"/>
      <dgm:spPr/>
      <dgm:t>
        <a:bodyPr/>
        <a:lstStyle/>
        <a:p>
          <a:endParaRPr lang="en-IN"/>
        </a:p>
      </dgm:t>
    </dgm:pt>
    <dgm:pt modelId="{4839D80F-393A-4AFA-B028-6928D8D35A5C}" type="pres">
      <dgm:prSet presAssocID="{B4922697-5CAD-49E6-8047-7B1FC64BC4D2}" presName="root2" presStyleCnt="0"/>
      <dgm:spPr/>
    </dgm:pt>
    <dgm:pt modelId="{9A0D2C19-9D11-4083-BD56-D2E0E5D902ED}" type="pres">
      <dgm:prSet presAssocID="{B4922697-5CAD-49E6-8047-7B1FC64BC4D2}" presName="LevelTwoTextNode" presStyleLbl="node3" presStyleIdx="1" presStyleCnt="3">
        <dgm:presLayoutVars>
          <dgm:chPref val="3"/>
        </dgm:presLayoutVars>
      </dgm:prSet>
      <dgm:spPr/>
      <dgm:t>
        <a:bodyPr/>
        <a:lstStyle/>
        <a:p>
          <a:endParaRPr lang="en-IN"/>
        </a:p>
      </dgm:t>
    </dgm:pt>
    <dgm:pt modelId="{F3495CA8-9E25-4201-A9B9-DFFEFDC7DC3D}" type="pres">
      <dgm:prSet presAssocID="{B4922697-5CAD-49E6-8047-7B1FC64BC4D2}" presName="level3hierChild" presStyleCnt="0"/>
      <dgm:spPr/>
    </dgm:pt>
    <dgm:pt modelId="{04F2B2AF-B6CA-4BA7-A7E7-A0BF8AC6FBFF}" type="pres">
      <dgm:prSet presAssocID="{3DF0983C-3A43-4BB0-928C-22172A8E7983}" presName="conn2-1" presStyleLbl="parChTrans1D2" presStyleIdx="1" presStyleCnt="2"/>
      <dgm:spPr/>
      <dgm:t>
        <a:bodyPr/>
        <a:lstStyle/>
        <a:p>
          <a:endParaRPr lang="en-IN"/>
        </a:p>
      </dgm:t>
    </dgm:pt>
    <dgm:pt modelId="{87AF615E-9A1A-492C-8BA0-91A9E360627A}" type="pres">
      <dgm:prSet presAssocID="{3DF0983C-3A43-4BB0-928C-22172A8E7983}" presName="connTx" presStyleLbl="parChTrans1D2" presStyleIdx="1" presStyleCnt="2"/>
      <dgm:spPr/>
      <dgm:t>
        <a:bodyPr/>
        <a:lstStyle/>
        <a:p>
          <a:endParaRPr lang="en-IN"/>
        </a:p>
      </dgm:t>
    </dgm:pt>
    <dgm:pt modelId="{50821E58-758C-4CB1-85ED-281E8A94EE16}" type="pres">
      <dgm:prSet presAssocID="{600DA2CF-8BCD-4F98-9CB7-542C058FB1D3}" presName="root2" presStyleCnt="0"/>
      <dgm:spPr/>
    </dgm:pt>
    <dgm:pt modelId="{EC75AD24-CFF1-44C4-91A3-B973FC8FA663}" type="pres">
      <dgm:prSet presAssocID="{600DA2CF-8BCD-4F98-9CB7-542C058FB1D3}" presName="LevelTwoTextNode" presStyleLbl="node2" presStyleIdx="1" presStyleCnt="2">
        <dgm:presLayoutVars>
          <dgm:chPref val="3"/>
        </dgm:presLayoutVars>
      </dgm:prSet>
      <dgm:spPr/>
      <dgm:t>
        <a:bodyPr/>
        <a:lstStyle/>
        <a:p>
          <a:endParaRPr lang="en-IN"/>
        </a:p>
      </dgm:t>
    </dgm:pt>
    <dgm:pt modelId="{943964BD-B233-4977-8815-5F73F8189CB2}" type="pres">
      <dgm:prSet presAssocID="{600DA2CF-8BCD-4F98-9CB7-542C058FB1D3}" presName="level3hierChild" presStyleCnt="0"/>
      <dgm:spPr/>
    </dgm:pt>
    <dgm:pt modelId="{337A5C05-E1F0-4D50-9A63-B3BC146A4845}" type="pres">
      <dgm:prSet presAssocID="{066BE596-EB66-43C4-A79A-FBEFC859524B}" presName="conn2-1" presStyleLbl="parChTrans1D3" presStyleIdx="2" presStyleCnt="3"/>
      <dgm:spPr/>
      <dgm:t>
        <a:bodyPr/>
        <a:lstStyle/>
        <a:p>
          <a:endParaRPr lang="en-IN"/>
        </a:p>
      </dgm:t>
    </dgm:pt>
    <dgm:pt modelId="{AE772062-2B73-420A-A658-34AF76A1BAA9}" type="pres">
      <dgm:prSet presAssocID="{066BE596-EB66-43C4-A79A-FBEFC859524B}" presName="connTx" presStyleLbl="parChTrans1D3" presStyleIdx="2" presStyleCnt="3"/>
      <dgm:spPr/>
      <dgm:t>
        <a:bodyPr/>
        <a:lstStyle/>
        <a:p>
          <a:endParaRPr lang="en-IN"/>
        </a:p>
      </dgm:t>
    </dgm:pt>
    <dgm:pt modelId="{9D6D6A88-EAF5-4078-B4F0-8202D46905F5}" type="pres">
      <dgm:prSet presAssocID="{949BA683-804D-44BC-A412-0FF5EF876B1A}" presName="root2" presStyleCnt="0"/>
      <dgm:spPr/>
    </dgm:pt>
    <dgm:pt modelId="{3195002B-4128-4B8A-BD6F-D38480BECE08}" type="pres">
      <dgm:prSet presAssocID="{949BA683-804D-44BC-A412-0FF5EF876B1A}" presName="LevelTwoTextNode" presStyleLbl="node3" presStyleIdx="2" presStyleCnt="3">
        <dgm:presLayoutVars>
          <dgm:chPref val="3"/>
        </dgm:presLayoutVars>
      </dgm:prSet>
      <dgm:spPr/>
      <dgm:t>
        <a:bodyPr/>
        <a:lstStyle/>
        <a:p>
          <a:endParaRPr lang="en-IN"/>
        </a:p>
      </dgm:t>
    </dgm:pt>
    <dgm:pt modelId="{B65A75B6-3FEB-4D81-ADF6-DE231FC4F156}" type="pres">
      <dgm:prSet presAssocID="{949BA683-804D-44BC-A412-0FF5EF876B1A}" presName="level3hierChild" presStyleCnt="0"/>
      <dgm:spPr/>
    </dgm:pt>
  </dgm:ptLst>
  <dgm:cxnLst>
    <dgm:cxn modelId="{FD8DFE2B-8B8B-4B48-A43C-224AB875ED28}" srcId="{62F7FD04-1501-498D-B06D-FB4F5BFE6DC1}" destId="{6AD6875C-DC02-4837-AB7C-9C3634F8D874}" srcOrd="0" destOrd="0" parTransId="{B4A7A3BD-9718-4698-AD95-F20F04F13EBF}" sibTransId="{E917DAF5-D1B8-4211-8CB8-BFF215D0B487}"/>
    <dgm:cxn modelId="{583DE164-EC2B-49FD-98E1-BCB11C853693}" type="presOf" srcId="{76E8D537-1B76-4E38-ABBA-EB320BAD6F4F}" destId="{B3B2F258-C65B-41A9-A637-EAEFEE2EBE96}" srcOrd="0" destOrd="0" presId="urn:microsoft.com/office/officeart/2005/8/layout/hierarchy2#1"/>
    <dgm:cxn modelId="{203CE60C-5EBD-4F0E-8F1F-494B38B5919F}" srcId="{4B808155-0EC4-4A69-B1DA-C30A38BD967D}" destId="{62F7FD04-1501-498D-B06D-FB4F5BFE6DC1}" srcOrd="0" destOrd="0" parTransId="{138D80B0-A66C-445F-B908-9248CCA3608D}" sibTransId="{BB365835-1FA0-4E20-9D21-E68A636CBB8E}"/>
    <dgm:cxn modelId="{83ACC147-0365-481F-B5D3-D07C41E0B637}" type="presOf" srcId="{600DA2CF-8BCD-4F98-9CB7-542C058FB1D3}" destId="{EC75AD24-CFF1-44C4-91A3-B973FC8FA663}" srcOrd="0" destOrd="0" presId="urn:microsoft.com/office/officeart/2005/8/layout/hierarchy2#1"/>
    <dgm:cxn modelId="{6F165A55-8E21-42B3-8E67-804C9A094CBE}" type="presOf" srcId="{B4922697-5CAD-49E6-8047-7B1FC64BC4D2}" destId="{9A0D2C19-9D11-4083-BD56-D2E0E5D902ED}" srcOrd="0" destOrd="0" presId="urn:microsoft.com/office/officeart/2005/8/layout/hierarchy2#1"/>
    <dgm:cxn modelId="{235FCA1E-09FB-4271-981D-4F9759573F84}" type="presOf" srcId="{62F7FD04-1501-498D-B06D-FB4F5BFE6DC1}" destId="{C1634B69-2AC0-4BA7-A06C-1B0CA377CAC3}" srcOrd="0" destOrd="0" presId="urn:microsoft.com/office/officeart/2005/8/layout/hierarchy2#1"/>
    <dgm:cxn modelId="{FC2AA7B9-BB38-48D5-AEAC-9DDFEABBF84B}" srcId="{600DA2CF-8BCD-4F98-9CB7-542C058FB1D3}" destId="{949BA683-804D-44BC-A412-0FF5EF876B1A}" srcOrd="0" destOrd="0" parTransId="{066BE596-EB66-43C4-A79A-FBEFC859524B}" sibTransId="{8FFF6D23-9A82-4108-9EEB-CCEA17DA43A2}"/>
    <dgm:cxn modelId="{FEB6DBB9-40A5-4A31-9BD2-011D4860DF06}" type="presOf" srcId="{1DAAA29D-A60F-4D65-8716-7EC7FE14CAB8}" destId="{A97EEFCE-AA88-402F-98D4-627E9DED4205}" srcOrd="0" destOrd="0" presId="urn:microsoft.com/office/officeart/2005/8/layout/hierarchy2#1"/>
    <dgm:cxn modelId="{58CC97F7-7951-42A1-B7CE-B189946FD02C}" type="presOf" srcId="{76E8D537-1B76-4E38-ABBA-EB320BAD6F4F}" destId="{CAB6F74C-EEFA-4221-80E9-3D230B289E93}" srcOrd="1" destOrd="0" presId="urn:microsoft.com/office/officeart/2005/8/layout/hierarchy2#1"/>
    <dgm:cxn modelId="{74C830E1-DCA0-44AA-8392-555BA1BB6233}" type="presOf" srcId="{066BE596-EB66-43C4-A79A-FBEFC859524B}" destId="{337A5C05-E1F0-4D50-9A63-B3BC146A4845}" srcOrd="0" destOrd="0" presId="urn:microsoft.com/office/officeart/2005/8/layout/hierarchy2#1"/>
    <dgm:cxn modelId="{2F2B444B-7556-4EE6-B682-189D97B3D8F5}" type="presOf" srcId="{4B808155-0EC4-4A69-B1DA-C30A38BD967D}" destId="{7A97150B-55BF-4729-8725-9D52F6A601D2}" srcOrd="0" destOrd="0" presId="urn:microsoft.com/office/officeart/2005/8/layout/hierarchy2#1"/>
    <dgm:cxn modelId="{3FD19FCB-51B7-4A7C-8DFE-8A781E32940C}" srcId="{4B808155-0EC4-4A69-B1DA-C30A38BD967D}" destId="{600DA2CF-8BCD-4F98-9CB7-542C058FB1D3}" srcOrd="1" destOrd="0" parTransId="{3DF0983C-3A43-4BB0-928C-22172A8E7983}" sibTransId="{E436EAB3-0EF6-4D41-A01F-0F63DC111343}"/>
    <dgm:cxn modelId="{E9D177E8-4F2D-4422-828E-2F7EC3D0D0F3}" type="presOf" srcId="{138D80B0-A66C-445F-B908-9248CCA3608D}" destId="{770038E3-6B2E-4E96-845C-13302807B231}" srcOrd="0" destOrd="0" presId="urn:microsoft.com/office/officeart/2005/8/layout/hierarchy2#1"/>
    <dgm:cxn modelId="{ACC28ED2-9DC0-47D6-B293-FA134038A10B}" type="presOf" srcId="{949BA683-804D-44BC-A412-0FF5EF876B1A}" destId="{3195002B-4128-4B8A-BD6F-D38480BECE08}" srcOrd="0" destOrd="0" presId="urn:microsoft.com/office/officeart/2005/8/layout/hierarchy2#1"/>
    <dgm:cxn modelId="{457678BD-DB0C-42F0-994D-0C02C8AA5FF9}" type="presOf" srcId="{B4A7A3BD-9718-4698-AD95-F20F04F13EBF}" destId="{438AB028-D32E-4C6E-8E94-A505884E06D4}" srcOrd="1" destOrd="0" presId="urn:microsoft.com/office/officeart/2005/8/layout/hierarchy2#1"/>
    <dgm:cxn modelId="{1916C7C9-01CC-44F1-9D03-892D40BBBDF8}" type="presOf" srcId="{066BE596-EB66-43C4-A79A-FBEFC859524B}" destId="{AE772062-2B73-420A-A658-34AF76A1BAA9}" srcOrd="1" destOrd="0" presId="urn:microsoft.com/office/officeart/2005/8/layout/hierarchy2#1"/>
    <dgm:cxn modelId="{0172A362-CCC2-49E0-B10B-58E73B1C9C83}" type="presOf" srcId="{6AD6875C-DC02-4837-AB7C-9C3634F8D874}" destId="{DA45FD1D-D9E5-4CBB-90AC-0CE3D427E0E7}" srcOrd="0" destOrd="0" presId="urn:microsoft.com/office/officeart/2005/8/layout/hierarchy2#1"/>
    <dgm:cxn modelId="{23E39F12-A310-4663-ABA7-76EA1FAC5596}" srcId="{1DAAA29D-A60F-4D65-8716-7EC7FE14CAB8}" destId="{4B808155-0EC4-4A69-B1DA-C30A38BD967D}" srcOrd="0" destOrd="0" parTransId="{4F99B995-7B1E-49EF-89AB-19B7188F91BA}" sibTransId="{81A92BF3-4C71-409A-968B-D471B06F154A}"/>
    <dgm:cxn modelId="{BE0A4327-7F1E-49D0-BD88-3DD653251C25}" type="presOf" srcId="{3DF0983C-3A43-4BB0-928C-22172A8E7983}" destId="{04F2B2AF-B6CA-4BA7-A7E7-A0BF8AC6FBFF}" srcOrd="0" destOrd="0" presId="urn:microsoft.com/office/officeart/2005/8/layout/hierarchy2#1"/>
    <dgm:cxn modelId="{B30B74CB-4772-4913-A4B1-87FC0C41DCE9}" type="presOf" srcId="{B4A7A3BD-9718-4698-AD95-F20F04F13EBF}" destId="{5E3F1323-2E9B-4CA9-883E-77012060316E}" srcOrd="0" destOrd="0" presId="urn:microsoft.com/office/officeart/2005/8/layout/hierarchy2#1"/>
    <dgm:cxn modelId="{E4B87F86-4955-4C5C-A6D9-DC9B0BB86CE1}" type="presOf" srcId="{138D80B0-A66C-445F-B908-9248CCA3608D}" destId="{705EFC56-2345-4268-B64E-73ECA033E8F2}" srcOrd="1" destOrd="0" presId="urn:microsoft.com/office/officeart/2005/8/layout/hierarchy2#1"/>
    <dgm:cxn modelId="{41E943F0-B472-44B4-9E89-6C7028EF00EF}" type="presOf" srcId="{3DF0983C-3A43-4BB0-928C-22172A8E7983}" destId="{87AF615E-9A1A-492C-8BA0-91A9E360627A}" srcOrd="1" destOrd="0" presId="urn:microsoft.com/office/officeart/2005/8/layout/hierarchy2#1"/>
    <dgm:cxn modelId="{C4A37432-1CB7-476E-8826-397BE58B28F0}" srcId="{62F7FD04-1501-498D-B06D-FB4F5BFE6DC1}" destId="{B4922697-5CAD-49E6-8047-7B1FC64BC4D2}" srcOrd="1" destOrd="0" parTransId="{76E8D537-1B76-4E38-ABBA-EB320BAD6F4F}" sibTransId="{9C638954-5BE9-433A-A711-1113833475E7}"/>
    <dgm:cxn modelId="{3AA600EC-AFF5-4941-8977-3CB9935B6A8F}" type="presParOf" srcId="{A97EEFCE-AA88-402F-98D4-627E9DED4205}" destId="{6D7C837F-9832-4D28-B722-BBFA242E6C42}" srcOrd="0" destOrd="0" presId="urn:microsoft.com/office/officeart/2005/8/layout/hierarchy2#1"/>
    <dgm:cxn modelId="{E8F669D4-301D-4613-B4DD-11BF7FF4D62F}" type="presParOf" srcId="{6D7C837F-9832-4D28-B722-BBFA242E6C42}" destId="{7A97150B-55BF-4729-8725-9D52F6A601D2}" srcOrd="0" destOrd="0" presId="urn:microsoft.com/office/officeart/2005/8/layout/hierarchy2#1"/>
    <dgm:cxn modelId="{14386BD4-AF19-43E6-B916-EE22D6962990}" type="presParOf" srcId="{6D7C837F-9832-4D28-B722-BBFA242E6C42}" destId="{63A7C872-2355-4BE1-96B9-16E8AD9E7137}" srcOrd="1" destOrd="0" presId="urn:microsoft.com/office/officeart/2005/8/layout/hierarchy2#1"/>
    <dgm:cxn modelId="{8ECA7C3C-C567-4601-9803-507641089FAE}" type="presParOf" srcId="{63A7C872-2355-4BE1-96B9-16E8AD9E7137}" destId="{770038E3-6B2E-4E96-845C-13302807B231}" srcOrd="0" destOrd="0" presId="urn:microsoft.com/office/officeart/2005/8/layout/hierarchy2#1"/>
    <dgm:cxn modelId="{5CF702E3-7A09-4317-BA3D-2453A9475B5D}" type="presParOf" srcId="{770038E3-6B2E-4E96-845C-13302807B231}" destId="{705EFC56-2345-4268-B64E-73ECA033E8F2}" srcOrd="0" destOrd="0" presId="urn:microsoft.com/office/officeart/2005/8/layout/hierarchy2#1"/>
    <dgm:cxn modelId="{9D192FE4-D8B9-49F0-B288-28C08F11492E}" type="presParOf" srcId="{63A7C872-2355-4BE1-96B9-16E8AD9E7137}" destId="{74246542-0745-43E8-BD4B-0D582C48A4C3}" srcOrd="1" destOrd="0" presId="urn:microsoft.com/office/officeart/2005/8/layout/hierarchy2#1"/>
    <dgm:cxn modelId="{F6329F58-835F-4F62-BDFE-EDCFC950E8B1}" type="presParOf" srcId="{74246542-0745-43E8-BD4B-0D582C48A4C3}" destId="{C1634B69-2AC0-4BA7-A06C-1B0CA377CAC3}" srcOrd="0" destOrd="0" presId="urn:microsoft.com/office/officeart/2005/8/layout/hierarchy2#1"/>
    <dgm:cxn modelId="{E04FF066-C8C4-46A1-BC7F-089A72BDD40C}" type="presParOf" srcId="{74246542-0745-43E8-BD4B-0D582C48A4C3}" destId="{00443375-D200-4257-9AC1-2B30B966004C}" srcOrd="1" destOrd="0" presId="urn:microsoft.com/office/officeart/2005/8/layout/hierarchy2#1"/>
    <dgm:cxn modelId="{C79B1BBB-1DC8-46E4-BFC8-D27EDFE0E70C}" type="presParOf" srcId="{00443375-D200-4257-9AC1-2B30B966004C}" destId="{5E3F1323-2E9B-4CA9-883E-77012060316E}" srcOrd="0" destOrd="0" presId="urn:microsoft.com/office/officeart/2005/8/layout/hierarchy2#1"/>
    <dgm:cxn modelId="{DBC4F03A-B1C8-4400-B37A-9707AAB42BCC}" type="presParOf" srcId="{5E3F1323-2E9B-4CA9-883E-77012060316E}" destId="{438AB028-D32E-4C6E-8E94-A505884E06D4}" srcOrd="0" destOrd="0" presId="urn:microsoft.com/office/officeart/2005/8/layout/hierarchy2#1"/>
    <dgm:cxn modelId="{968D8DB0-E57A-4568-9569-93342E08CC08}" type="presParOf" srcId="{00443375-D200-4257-9AC1-2B30B966004C}" destId="{D19F3396-CEE8-4D0D-9F2A-A5A0718998FF}" srcOrd="1" destOrd="0" presId="urn:microsoft.com/office/officeart/2005/8/layout/hierarchy2#1"/>
    <dgm:cxn modelId="{4549DB64-2DF1-4E5F-AAE5-C801EBF027B9}" type="presParOf" srcId="{D19F3396-CEE8-4D0D-9F2A-A5A0718998FF}" destId="{DA45FD1D-D9E5-4CBB-90AC-0CE3D427E0E7}" srcOrd="0" destOrd="0" presId="urn:microsoft.com/office/officeart/2005/8/layout/hierarchy2#1"/>
    <dgm:cxn modelId="{1E4C8047-B8D0-4520-8DA9-4334A668DF4E}" type="presParOf" srcId="{D19F3396-CEE8-4D0D-9F2A-A5A0718998FF}" destId="{036CE3BA-3C1B-47AE-ACF7-7A77E5BFCC5E}" srcOrd="1" destOrd="0" presId="urn:microsoft.com/office/officeart/2005/8/layout/hierarchy2#1"/>
    <dgm:cxn modelId="{1FF6FD6F-5712-4973-B74E-E27A98A2C361}" type="presParOf" srcId="{00443375-D200-4257-9AC1-2B30B966004C}" destId="{B3B2F258-C65B-41A9-A637-EAEFEE2EBE96}" srcOrd="2" destOrd="0" presId="urn:microsoft.com/office/officeart/2005/8/layout/hierarchy2#1"/>
    <dgm:cxn modelId="{F7AE4E0C-B5CB-48C5-8D34-6F734ECC224E}" type="presParOf" srcId="{B3B2F258-C65B-41A9-A637-EAEFEE2EBE96}" destId="{CAB6F74C-EEFA-4221-80E9-3D230B289E93}" srcOrd="0" destOrd="0" presId="urn:microsoft.com/office/officeart/2005/8/layout/hierarchy2#1"/>
    <dgm:cxn modelId="{AEFD5733-6CDB-4EDD-9AA8-17BEB8B9D32D}" type="presParOf" srcId="{00443375-D200-4257-9AC1-2B30B966004C}" destId="{4839D80F-393A-4AFA-B028-6928D8D35A5C}" srcOrd="3" destOrd="0" presId="urn:microsoft.com/office/officeart/2005/8/layout/hierarchy2#1"/>
    <dgm:cxn modelId="{975D44DE-5170-484E-9813-0A0B9DA04EEB}" type="presParOf" srcId="{4839D80F-393A-4AFA-B028-6928D8D35A5C}" destId="{9A0D2C19-9D11-4083-BD56-D2E0E5D902ED}" srcOrd="0" destOrd="0" presId="urn:microsoft.com/office/officeart/2005/8/layout/hierarchy2#1"/>
    <dgm:cxn modelId="{F1392458-763D-4D73-8EA6-5C6AFBD74EB3}" type="presParOf" srcId="{4839D80F-393A-4AFA-B028-6928D8D35A5C}" destId="{F3495CA8-9E25-4201-A9B9-DFFEFDC7DC3D}" srcOrd="1" destOrd="0" presId="urn:microsoft.com/office/officeart/2005/8/layout/hierarchy2#1"/>
    <dgm:cxn modelId="{FEE60920-5F2B-467D-93EF-6DCAFA940732}" type="presParOf" srcId="{63A7C872-2355-4BE1-96B9-16E8AD9E7137}" destId="{04F2B2AF-B6CA-4BA7-A7E7-A0BF8AC6FBFF}" srcOrd="2" destOrd="0" presId="urn:microsoft.com/office/officeart/2005/8/layout/hierarchy2#1"/>
    <dgm:cxn modelId="{66B15E4E-3F75-47A9-9BC6-F5B6E511BDD2}" type="presParOf" srcId="{04F2B2AF-B6CA-4BA7-A7E7-A0BF8AC6FBFF}" destId="{87AF615E-9A1A-492C-8BA0-91A9E360627A}" srcOrd="0" destOrd="0" presId="urn:microsoft.com/office/officeart/2005/8/layout/hierarchy2#1"/>
    <dgm:cxn modelId="{5B49B86F-5518-4F7A-8E04-211B63419555}" type="presParOf" srcId="{63A7C872-2355-4BE1-96B9-16E8AD9E7137}" destId="{50821E58-758C-4CB1-85ED-281E8A94EE16}" srcOrd="3" destOrd="0" presId="urn:microsoft.com/office/officeart/2005/8/layout/hierarchy2#1"/>
    <dgm:cxn modelId="{CDB90B8C-F5B0-4531-80B9-F770BC5DB192}" type="presParOf" srcId="{50821E58-758C-4CB1-85ED-281E8A94EE16}" destId="{EC75AD24-CFF1-44C4-91A3-B973FC8FA663}" srcOrd="0" destOrd="0" presId="urn:microsoft.com/office/officeart/2005/8/layout/hierarchy2#1"/>
    <dgm:cxn modelId="{58CCB59F-D09E-45F1-82AA-5C3F4DA7B0AB}" type="presParOf" srcId="{50821E58-758C-4CB1-85ED-281E8A94EE16}" destId="{943964BD-B233-4977-8815-5F73F8189CB2}" srcOrd="1" destOrd="0" presId="urn:microsoft.com/office/officeart/2005/8/layout/hierarchy2#1"/>
    <dgm:cxn modelId="{62123517-0EF7-4D81-8D3F-CD0B120C242C}" type="presParOf" srcId="{943964BD-B233-4977-8815-5F73F8189CB2}" destId="{337A5C05-E1F0-4D50-9A63-B3BC146A4845}" srcOrd="0" destOrd="0" presId="urn:microsoft.com/office/officeart/2005/8/layout/hierarchy2#1"/>
    <dgm:cxn modelId="{E8CE156C-0B40-45BA-95BC-120D4FB75A3F}" type="presParOf" srcId="{337A5C05-E1F0-4D50-9A63-B3BC146A4845}" destId="{AE772062-2B73-420A-A658-34AF76A1BAA9}" srcOrd="0" destOrd="0" presId="urn:microsoft.com/office/officeart/2005/8/layout/hierarchy2#1"/>
    <dgm:cxn modelId="{74B62C0C-5DAE-4635-8A58-8EB0E0603AAE}" type="presParOf" srcId="{943964BD-B233-4977-8815-5F73F8189CB2}" destId="{9D6D6A88-EAF5-4078-B4F0-8202D46905F5}" srcOrd="1" destOrd="0" presId="urn:microsoft.com/office/officeart/2005/8/layout/hierarchy2#1"/>
    <dgm:cxn modelId="{69E2A7BC-4B40-48EF-BFCE-B8D30B07E91A}" type="presParOf" srcId="{9D6D6A88-EAF5-4078-B4F0-8202D46905F5}" destId="{3195002B-4128-4B8A-BD6F-D38480BECE08}" srcOrd="0" destOrd="0" presId="urn:microsoft.com/office/officeart/2005/8/layout/hierarchy2#1"/>
    <dgm:cxn modelId="{C682BC4C-09D6-4E02-8E8B-A9EBBC13CDB4}" type="presParOf" srcId="{9D6D6A88-EAF5-4078-B4F0-8202D46905F5}" destId="{B65A75B6-3FEB-4D81-ADF6-DE231FC4F156}" srcOrd="1" destOrd="0" presId="urn:microsoft.com/office/officeart/2005/8/layout/hierarchy2#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947150" cy="4258945"/>
        <a:chOff x="0" y="0"/>
        <a:chExt cx="8947150" cy="4258945"/>
      </a:xfrm>
    </dsp:grpSpPr>
    <dsp:sp modelId="{7A97150B-55BF-4729-8725-9D52F6A601D2}">
      <dsp:nvSpPr>
        <dsp:cNvPr id="3" name="Rounded Rectangle 2"/>
        <dsp:cNvSpPr/>
      </dsp:nvSpPr>
      <dsp:spPr bwMode="white">
        <a:xfrm>
          <a:off x="0" y="1879305"/>
          <a:ext cx="2354513" cy="1177257"/>
        </a:xfrm>
        <a:prstGeom prst="roundRect">
          <a:avLst>
            <a:gd name="adj" fmla="val 10000"/>
          </a:avLst>
        </a:prstGeom>
      </dsp:spPr>
      <dsp:style>
        <a:lnRef idx="0">
          <a:schemeClr val="lt1"/>
        </a:lnRef>
        <a:fillRef idx="3">
          <a:schemeClr val="accent1"/>
        </a:fillRef>
        <a:effectRef idx="3">
          <a:scrgbClr r="0" g="0" b="0"/>
        </a:effectRef>
        <a:fontRef idx="minor">
          <a:schemeClr val="lt1"/>
        </a:fontRef>
      </dsp:style>
      <dsp:txBody>
        <a:bodyPr vert="horz" wrap="square" lIns="13335" tIns="13335" rIns="13335" bIns="1333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GB" sz="2100" b="0" i="0" u="none" baseline="0">
              <a:rtl val="0"/>
            </a:rPr>
            <a:t>Prosthetic valve regurgitation </a:t>
          </a:r>
          <a:endParaRPr lang="en-GB" altLang="en-US" sz="2100" b="0" i="0" u="none" baseline="0">
            <a:rtl val="0"/>
          </a:endParaRPr>
        </a:p>
      </dsp:txBody>
      <dsp:txXfrm>
        <a:off x="0" y="1879305"/>
        <a:ext cx="2354513" cy="1177257"/>
      </dsp:txXfrm>
    </dsp:sp>
    <dsp:sp modelId="{770038E3-6B2E-4E96-845C-13302807B231}">
      <dsp:nvSpPr>
        <dsp:cNvPr id="4" name="Freeform 3"/>
        <dsp:cNvSpPr/>
      </dsp:nvSpPr>
      <dsp:spPr bwMode="white">
        <a:xfrm>
          <a:off x="2132956" y="1935364"/>
          <a:ext cx="1384919" cy="49756"/>
        </a:xfrm>
        <a:custGeom>
          <a:avLst/>
          <a:gdLst/>
          <a:ahLst/>
          <a:cxnLst/>
          <a:pathLst>
            <a:path w="2181" h="78">
              <a:moveTo>
                <a:pt x="349" y="839"/>
              </a:moveTo>
              <a:lnTo>
                <a:pt x="1832" y="-76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IN">
            <a:solidFill>
              <a:schemeClr val="tx1"/>
            </a:solidFill>
          </a:endParaRPr>
        </a:p>
      </dsp:txBody>
      <dsp:txXfrm>
        <a:off x="2132956" y="1935364"/>
        <a:ext cx="1384919" cy="49756"/>
      </dsp:txXfrm>
    </dsp:sp>
    <dsp:sp modelId="{C1634B69-2AC0-4BA7-A06C-1B0CA377CAC3}">
      <dsp:nvSpPr>
        <dsp:cNvPr id="5" name="Rounded Rectangle 4"/>
        <dsp:cNvSpPr/>
      </dsp:nvSpPr>
      <dsp:spPr bwMode="white">
        <a:xfrm>
          <a:off x="3296318" y="863922"/>
          <a:ext cx="2354513" cy="1177257"/>
        </a:xfrm>
        <a:prstGeom prst="roundRect">
          <a:avLst>
            <a:gd name="adj" fmla="val 10000"/>
          </a:avLst>
        </a:prstGeom>
      </dsp:spPr>
      <dsp:style>
        <a:lnRef idx="0">
          <a:schemeClr val="lt1"/>
        </a:lnRef>
        <a:fillRef idx="3">
          <a:schemeClr val="accent1"/>
        </a:fillRef>
        <a:effectRef idx="3">
          <a:scrgbClr r="0" g="0" b="0"/>
        </a:effectRef>
        <a:fontRef idx="minor">
          <a:schemeClr val="lt1"/>
        </a:fontRef>
      </dsp:style>
      <dsp:txBody>
        <a:bodyPr vert="horz" wrap="square"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GB" sz="2200"/>
            <a:t>Transvalvular</a:t>
          </a:r>
          <a:endParaRPr sz="2200"/>
        </a:p>
      </dsp:txBody>
      <dsp:txXfrm>
        <a:off x="3296318" y="863922"/>
        <a:ext cx="2354513" cy="1177257"/>
      </dsp:txXfrm>
    </dsp:sp>
    <dsp:sp modelId="{5E3F1323-2E9B-4CA9-883E-77012060316E}">
      <dsp:nvSpPr>
        <dsp:cNvPr id="6" name="Freeform 5"/>
        <dsp:cNvSpPr/>
      </dsp:nvSpPr>
      <dsp:spPr bwMode="white">
        <a:xfrm>
          <a:off x="5541816" y="1089211"/>
          <a:ext cx="1159837" cy="49756"/>
        </a:xfrm>
        <a:custGeom>
          <a:avLst/>
          <a:gdLst/>
          <a:ahLst/>
          <a:cxnLst/>
          <a:pathLst>
            <a:path w="1827" h="78">
              <a:moveTo>
                <a:pt x="172" y="572"/>
              </a:moveTo>
              <a:lnTo>
                <a:pt x="1655" y="-494"/>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IN">
            <a:solidFill>
              <a:schemeClr val="tx1"/>
            </a:solidFill>
          </a:endParaRPr>
        </a:p>
      </dsp:txBody>
      <dsp:txXfrm>
        <a:off x="5541816" y="1089211"/>
        <a:ext cx="1159837" cy="49756"/>
      </dsp:txXfrm>
    </dsp:sp>
    <dsp:sp modelId="{DA45FD1D-D9E5-4CBB-90AC-0CE3D427E0E7}">
      <dsp:nvSpPr>
        <dsp:cNvPr id="7" name="Rounded Rectangle 6"/>
        <dsp:cNvSpPr/>
      </dsp:nvSpPr>
      <dsp:spPr bwMode="white">
        <a:xfrm>
          <a:off x="6592637" y="186999"/>
          <a:ext cx="2354513" cy="1177257"/>
        </a:xfrm>
        <a:prstGeom prst="roundRect">
          <a:avLst>
            <a:gd name="adj" fmla="val 10000"/>
          </a:avLst>
        </a:prstGeom>
      </dsp:spPr>
      <dsp:style>
        <a:lnRef idx="0">
          <a:schemeClr val="lt1"/>
        </a:lnRef>
        <a:fillRef idx="3">
          <a:schemeClr val="accent1"/>
        </a:fillRef>
        <a:effectRef idx="3">
          <a:scrgbClr r="0" g="0" b="0"/>
        </a:effectRef>
        <a:fontRef idx="minor">
          <a:schemeClr val="lt1"/>
        </a:fontRef>
      </dsp:style>
      <dsp:txBody>
        <a:bodyPr vert="horz" wrap="square"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sz="2000">
              <a:sym typeface="+mn-ea"/>
            </a:rPr>
            <a:t>P</a:t>
          </a:r>
          <a:r>
            <a:rPr lang="en-GB" sz="2000">
              <a:sym typeface="+mn-ea"/>
            </a:rPr>
            <a:t>hysiological</a:t>
          </a:r>
          <a:endParaRPr lang="en-GB" sz="2000">
            <a:sym typeface="+mn-ea"/>
          </a:endParaRPr>
        </a:p>
        <a:p>
          <a:pPr lvl="0">
            <a:lnSpc>
              <a:spcPct val="100000"/>
            </a:lnSpc>
            <a:spcBef>
              <a:spcPct val="0"/>
            </a:spcBef>
            <a:spcAft>
              <a:spcPct val="35000"/>
            </a:spcAft>
          </a:pPr>
          <a:r>
            <a:rPr lang="en-GB" sz="1400"/>
            <a:t>(all mechanical PV, </a:t>
          </a:r>
          <a:endParaRPr lang="en-GB" sz="1400"/>
        </a:p>
        <a:p>
          <a:pPr lvl="0">
            <a:lnSpc>
              <a:spcPct val="100000"/>
            </a:lnSpc>
            <a:spcBef>
              <a:spcPct val="0"/>
            </a:spcBef>
            <a:spcAft>
              <a:spcPct val="35000"/>
            </a:spcAft>
          </a:pPr>
          <a:r>
            <a:rPr lang="en-GB" sz="1400"/>
            <a:t>upto 50% of BPV)</a:t>
          </a:r>
        </a:p>
      </dsp:txBody>
      <dsp:txXfrm>
        <a:off x="6592637" y="186999"/>
        <a:ext cx="2354513" cy="1177257"/>
      </dsp:txXfrm>
    </dsp:sp>
    <dsp:sp modelId="{B3B2F258-C65B-41A9-A637-EAEFEE2EBE96}">
      <dsp:nvSpPr>
        <dsp:cNvPr id="8" name="Freeform 7"/>
        <dsp:cNvSpPr/>
      </dsp:nvSpPr>
      <dsp:spPr bwMode="white">
        <a:xfrm>
          <a:off x="5541816" y="1766133"/>
          <a:ext cx="1159837" cy="49756"/>
        </a:xfrm>
        <a:custGeom>
          <a:avLst/>
          <a:gdLst/>
          <a:ahLst/>
          <a:cxnLst/>
          <a:pathLst>
            <a:path w="1827" h="78">
              <a:moveTo>
                <a:pt x="172" y="-494"/>
              </a:moveTo>
              <a:lnTo>
                <a:pt x="1655" y="572"/>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IN">
            <a:solidFill>
              <a:schemeClr val="tx1"/>
            </a:solidFill>
          </a:endParaRPr>
        </a:p>
      </dsp:txBody>
      <dsp:txXfrm>
        <a:off x="5541816" y="1766133"/>
        <a:ext cx="1159837" cy="49756"/>
      </dsp:txXfrm>
    </dsp:sp>
    <dsp:sp modelId="{9A0D2C19-9D11-4083-BD56-D2E0E5D902ED}">
      <dsp:nvSpPr>
        <dsp:cNvPr id="9" name="Rounded Rectangle 8"/>
        <dsp:cNvSpPr/>
      </dsp:nvSpPr>
      <dsp:spPr bwMode="white">
        <a:xfrm>
          <a:off x="6592637" y="1540844"/>
          <a:ext cx="2354513" cy="1177257"/>
        </a:xfrm>
        <a:prstGeom prst="roundRect">
          <a:avLst>
            <a:gd name="adj" fmla="val 10000"/>
          </a:avLst>
        </a:prstGeom>
      </dsp:spPr>
      <dsp:style>
        <a:lnRef idx="0">
          <a:schemeClr val="lt1"/>
        </a:lnRef>
        <a:fillRef idx="3">
          <a:schemeClr val="accent1"/>
        </a:fillRef>
        <a:effectRef idx="3">
          <a:scrgbClr r="0" g="0" b="0"/>
        </a:effectRef>
        <a:fontRef idx="minor">
          <a:schemeClr val="lt1"/>
        </a:fontRef>
      </dsp:style>
      <dsp:txBody>
        <a:bodyPr vert="horz" wrap="square"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sz="2200">
              <a:sym typeface="+mn-ea"/>
            </a:rPr>
            <a:t>P</a:t>
          </a:r>
          <a:r>
            <a:rPr lang="en-GB" sz="2200">
              <a:sym typeface="+mn-ea"/>
            </a:rPr>
            <a:t>athological</a:t>
          </a:r>
          <a:endParaRPr lang="en-GB" sz="2200"/>
        </a:p>
      </dsp:txBody>
      <dsp:txXfrm>
        <a:off x="6592637" y="1540844"/>
        <a:ext cx="2354513" cy="1177257"/>
      </dsp:txXfrm>
    </dsp:sp>
    <dsp:sp modelId="{04F2B2AF-B6CA-4BA7-A7E7-A0BF8AC6FBFF}">
      <dsp:nvSpPr>
        <dsp:cNvPr id="10" name="Freeform 9"/>
        <dsp:cNvSpPr/>
      </dsp:nvSpPr>
      <dsp:spPr bwMode="white">
        <a:xfrm>
          <a:off x="2132956" y="2950748"/>
          <a:ext cx="1384919" cy="49756"/>
        </a:xfrm>
        <a:custGeom>
          <a:avLst/>
          <a:gdLst/>
          <a:ahLst/>
          <a:cxnLst/>
          <a:pathLst>
            <a:path w="2181" h="78">
              <a:moveTo>
                <a:pt x="349" y="-760"/>
              </a:moveTo>
              <a:lnTo>
                <a:pt x="1832" y="839"/>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IN">
            <a:solidFill>
              <a:schemeClr val="tx1"/>
            </a:solidFill>
          </a:endParaRPr>
        </a:p>
      </dsp:txBody>
      <dsp:txXfrm>
        <a:off x="2132956" y="2950748"/>
        <a:ext cx="1384919" cy="49756"/>
      </dsp:txXfrm>
    </dsp:sp>
    <dsp:sp modelId="{EC75AD24-CFF1-44C4-91A3-B973FC8FA663}">
      <dsp:nvSpPr>
        <dsp:cNvPr id="11" name="Rounded Rectangle 10"/>
        <dsp:cNvSpPr/>
      </dsp:nvSpPr>
      <dsp:spPr bwMode="white">
        <a:xfrm>
          <a:off x="3296318" y="2894689"/>
          <a:ext cx="2354513" cy="1177257"/>
        </a:xfrm>
        <a:prstGeom prst="roundRect">
          <a:avLst>
            <a:gd name="adj" fmla="val 10000"/>
          </a:avLst>
        </a:prstGeom>
      </dsp:spPr>
      <dsp:style>
        <a:lnRef idx="0">
          <a:schemeClr val="lt1"/>
        </a:lnRef>
        <a:fillRef idx="3">
          <a:schemeClr val="accent1"/>
        </a:fillRef>
        <a:effectRef idx="3">
          <a:scrgbClr r="0" g="0" b="0"/>
        </a:effectRef>
        <a:fontRef idx="minor">
          <a:schemeClr val="lt1"/>
        </a:fontRef>
      </dsp:style>
      <dsp:txBody>
        <a:bodyPr vert="horz" wrap="square"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GB" sz="2200"/>
            <a:t>Paravalvular</a:t>
          </a:r>
          <a:endParaRPr lang="en-GB" sz="2200"/>
        </a:p>
        <a:p>
          <a:pPr lvl="0">
            <a:lnSpc>
              <a:spcPct val="100000"/>
            </a:lnSpc>
            <a:spcBef>
              <a:spcPct val="0"/>
            </a:spcBef>
            <a:spcAft>
              <a:spcPct val="35000"/>
            </a:spcAft>
          </a:pPr>
          <a:r>
            <a:rPr lang="en-GB" sz="2200"/>
            <a:t>(PVL)</a:t>
          </a:r>
        </a:p>
      </dsp:txBody>
      <dsp:txXfrm>
        <a:off x="3296318" y="2894689"/>
        <a:ext cx="2354513" cy="1177257"/>
      </dsp:txXfrm>
    </dsp:sp>
    <dsp:sp modelId="{337A5C05-E1F0-4D50-9A63-B3BC146A4845}">
      <dsp:nvSpPr>
        <dsp:cNvPr id="12" name="Freeform 11"/>
        <dsp:cNvSpPr/>
      </dsp:nvSpPr>
      <dsp:spPr bwMode="white">
        <a:xfrm>
          <a:off x="5650832" y="3458440"/>
          <a:ext cx="941805" cy="49756"/>
        </a:xfrm>
        <a:custGeom>
          <a:avLst/>
          <a:gdLst/>
          <a:ahLst/>
          <a:cxnLst/>
          <a:pathLst>
            <a:path w="1483" h="78">
              <a:moveTo>
                <a:pt x="0" y="39"/>
              </a:moveTo>
              <a:lnTo>
                <a:pt x="1483" y="39"/>
              </a:lnTo>
            </a:path>
          </a:pathLst>
        </a:custGeom>
      </dsp:spPr>
      <dsp:style>
        <a:lnRef idx="2">
          <a:schemeClr val="accent1">
            <a:shade val="8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en-IN">
            <a:solidFill>
              <a:schemeClr val="tx1"/>
            </a:solidFill>
          </a:endParaRPr>
        </a:p>
      </dsp:txBody>
      <dsp:txXfrm>
        <a:off x="5650832" y="3458440"/>
        <a:ext cx="941805" cy="49756"/>
      </dsp:txXfrm>
    </dsp:sp>
    <dsp:sp modelId="{3195002B-4128-4B8A-BD6F-D38480BECE08}">
      <dsp:nvSpPr>
        <dsp:cNvPr id="13" name="Rounded Rectangle 12"/>
        <dsp:cNvSpPr/>
      </dsp:nvSpPr>
      <dsp:spPr bwMode="white">
        <a:xfrm>
          <a:off x="6592637" y="2894689"/>
          <a:ext cx="2354513" cy="1177257"/>
        </a:xfrm>
        <a:prstGeom prst="roundRect">
          <a:avLst>
            <a:gd name="adj" fmla="val 10000"/>
          </a:avLst>
        </a:prstGeom>
      </dsp:spPr>
      <dsp:style>
        <a:lnRef idx="0">
          <a:schemeClr val="lt1"/>
        </a:lnRef>
        <a:fillRef idx="3">
          <a:schemeClr val="accent1"/>
        </a:fillRef>
        <a:effectRef idx="3">
          <a:scrgbClr r="0" g="0" b="0"/>
        </a:effectRef>
        <a:fontRef idx="minor">
          <a:schemeClr val="lt1"/>
        </a:fontRef>
      </dsp:style>
      <dsp:txBody>
        <a:bodyPr vert="horz" wrap="square"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GB" sz="2200"/>
            <a:t>Significance...?</a:t>
          </a:r>
          <a:endParaRPr sz="2200"/>
        </a:p>
      </dsp:txBody>
      <dsp:txXfrm>
        <a:off x="6592637" y="2894689"/>
        <a:ext cx="2354513" cy="11772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9T00:35:06"/>
    </inkml:context>
    <inkml:brush xml:id="br0">
      <inkml:brushProperty name="width" value="0.09701" units="cm"/>
      <inkml:brushProperty name="height" value="0.09701" units="cm"/>
      <inkml:brushProperty name="color" value="#ff0000"/>
    </inkml:brush>
  </inkml:definitions>
  <inkml:trace contextRef="#ctx0" brushRef="#br0">598 637,'1816'16</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1050 1011,'85'0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1235 1012,'86'0</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1421 1015,'67'0</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1331 297,'176'-1</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1331 497,'38'0</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1328 538,'110'-1</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1384 616,'67'-1</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1336 730,'126'0</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1332 772,'129'1</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1401 814,'33'0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9T00:35:06"/>
    </inkml:context>
    <inkml:brush xml:id="br0">
      <inkml:brushProperty name="width" value="0.09701" units="cm"/>
      <inkml:brushProperty name="height" value="0.09701" units="cm"/>
      <inkml:brushProperty name="color" value="#ff0000"/>
    </inkml:brush>
  </inkml:definitions>
  <inkml:trace contextRef="#ctx0" brushRef="#br0">1286 636,'1798'0</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431 815,'130'0</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430 853,'160'1</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1405 857,'34'0</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6T13:10:56"/>
    </inkml:context>
    <inkml:brush xml:id="br0">
      <inkml:brushProperty name="width" value="0.09701" units="cm"/>
      <inkml:brushProperty name="height" value="0.09701" units="cm"/>
      <inkml:brushProperty name="color" value="#ff0000"/>
    </inkml:brush>
  </inkml:definitions>
  <inkml:trace contextRef="#ctx0" brushRef="#br0">686 360,'443'0,"-443"69,-443-69,443-69</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603 522,'547'-1</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630 554,'62'1</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1260 599,'378'-1</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1548 478,'178'0</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1548 478,'-179'0</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1422 208,'114'0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9T00:35:06"/>
    </inkml:context>
    <inkml:brush xml:id="br0">
      <inkml:brushProperty name="width" value="0.09701" units="cm"/>
      <inkml:brushProperty name="height" value="0.09701" units="cm"/>
      <inkml:brushProperty name="color" value="#ff0000"/>
    </inkml:brush>
  </inkml:definitions>
  <inkml:trace contextRef="#ctx0" brushRef="#br0">916 712,'1833'-16</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1317 229,'137'-1</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453 384,'219'2</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453 410,'152'-1</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1317 341,'216'-1</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1322 364,'135'-1</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1419 406,'69'0</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1321 429,'177'0</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745 501,'180'-1</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743 613,'63'1</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741 772,'140'0</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1381 281,'124'-1</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742 729,'126'-1</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1324 663,'57'0</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761 707,'134'-1</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ff0000"/>
    </inkml:brush>
  </inkml:definitions>
  <inkml:trace contextRef="#ctx0" brushRef="#br0">816 983,'573'0</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ff0000"/>
    </inkml:brush>
  </inkml:definitions>
  <inkml:trace contextRef="#ctx0" brushRef="#br0">486 1005,'353'0</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ff0000"/>
    </inkml:brush>
  </inkml:definitions>
  <inkml:trace contextRef="#ctx0" brushRef="#br0">1150 391,'147'0</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ff0000"/>
    </inkml:brush>
  </inkml:definitions>
  <inkml:trace contextRef="#ctx0" brushRef="#br0">596 478,'385'1</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00d898"/>
    </inkml:brush>
  </inkml:definitions>
  <inkml:trace contextRef="#ctx0" brushRef="#br0">992 478,'340'1</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ff0000"/>
    </inkml:brush>
  </inkml:definitions>
  <inkml:trace contextRef="#ctx0" brushRef="#br0">1142 499,'192'-1</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ff0000"/>
    </inkml:brush>
  </inkml:definitions>
  <inkml:trace contextRef="#ctx0" brushRef="#br0">1019 522,'121'0</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1374 329,'142'-1</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ff0000"/>
    </inkml:brush>
  </inkml:definitions>
  <inkml:trace contextRef="#ctx0" brushRef="#br0">717 542,'186'0</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00d898"/>
    </inkml:brush>
  </inkml:definitions>
  <inkml:trace contextRef="#ctx0" brushRef="#br0">1224 542,'115'1</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00d898"/>
    </inkml:brush>
  </inkml:definitions>
  <inkml:trace contextRef="#ctx0" brushRef="#br0">590 564,'91'0</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00d898"/>
    </inkml:brush>
  </inkml:definitions>
  <inkml:trace contextRef="#ctx0" brushRef="#br0">974 563,'91'1</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00d898"/>
    </inkml:brush>
  </inkml:definitions>
  <inkml:trace contextRef="#ctx0" brushRef="#br0">594 586,'224'-1</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00d898"/>
    </inkml:brush>
  </inkml:definitions>
  <inkml:trace contextRef="#ctx0" brushRef="#br0">1169 585,'161'1</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04-08T00:43:47"/>
    </inkml:context>
    <inkml:brush xml:id="br0">
      <inkml:brushProperty name="width" value="0.09701" units="cm"/>
      <inkml:brushProperty name="height" value="0.09701" units="cm"/>
      <inkml:brushProperty name="color" value="#00d898"/>
    </inkml:brush>
  </inkml:definitions>
  <inkml:trace contextRef="#ctx0" brushRef="#br0">593 606,'307'0</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6:43:40"/>
    </inkml:context>
    <inkml:brush xml:id="br0">
      <inkml:brushProperty name="width" value="0.09701" units="cm"/>
      <inkml:brushProperty name="height" value="0.09701" units="cm"/>
      <inkml:brushProperty name="color" value="#00d898"/>
      <inkml:brushProperty name="ignorePressure" value="0"/>
    </inkml:brush>
  </inkml:definitions>
  <inkml:trace contextRef="#ctx0" brushRef="#br0">1527 848,'135'0,"-135"105,-135-105,135-105</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1371 463,'104'0</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1375 651,'100'0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1377 702,'94'-2</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4-04-09T02:3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1416 770,'80'0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F6C0C-3484-4544-B62C-16F4C14031D9}" type="datetimeFigureOut">
              <a:rPr lang="en-IN" smtClean="0"/>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4D72D-D4F3-4100-8470-AEDEF64429D9}" type="slidenum">
              <a:rPr lang="en-IN" smtClean="0"/>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indent="0" algn="l">
              <a:buFont typeface="Arial" panose="020B0604020202020204" pitchFamily="34" charset="0"/>
              <a:buNone/>
            </a:pPr>
            <a:r>
              <a:rPr lang="en-GB" dirty="0" smtClean="0">
                <a:sym typeface="+mn-ea"/>
              </a:rPr>
              <a:t>T</a:t>
            </a:r>
            <a:r>
              <a:rPr lang="en-GB" dirty="0">
                <a:sym typeface="+mn-ea"/>
              </a:rPr>
              <a:t>rivial to mild</a:t>
            </a:r>
            <a:r>
              <a:rPr lang="en-GB" dirty="0" smtClean="0">
                <a:sym typeface="+mn-ea"/>
              </a:rPr>
              <a:t> physiological </a:t>
            </a:r>
            <a:r>
              <a:rPr lang="en-GB" dirty="0" err="1" smtClean="0">
                <a:sym typeface="+mn-ea"/>
              </a:rPr>
              <a:t>valvular</a:t>
            </a:r>
            <a:r>
              <a:rPr lang="en-GB" dirty="0" smtClean="0">
                <a:sym typeface="+mn-ea"/>
              </a:rPr>
              <a:t> regurgitation.</a:t>
            </a:r>
            <a:endParaRPr lang="en-GB" dirty="0" smtClean="0">
              <a:sym typeface="+mn-ea"/>
            </a:endParaRPr>
          </a:p>
          <a:p>
            <a:pPr marL="0" indent="0" algn="l">
              <a:buFont typeface="Arial" panose="020B0604020202020204" pitchFamily="34" charset="0"/>
              <a:buNone/>
            </a:pPr>
            <a:r>
              <a:rPr lang="en-GB" dirty="0" smtClean="0">
                <a:sym typeface="+mn-ea"/>
              </a:rPr>
              <a:t>Spatial patterns of regurgitation jet corresponds to the fluid dynamics of each valve type</a:t>
            </a:r>
            <a:r>
              <a:rPr lang="en-GB" dirty="0" smtClean="0">
                <a:sym typeface="Wingdings" panose="05000000000000000000" pitchFamily="2" charset="2"/>
              </a:rPr>
              <a:t> </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dirty="0" smtClean="0">
                <a:effectLst/>
                <a:sym typeface="+mn-ea"/>
              </a:rPr>
              <a:t>MV : PVL more than 25% of the circumference of valve annulus + rocking movement of the prosthesis</a:t>
            </a:r>
            <a:endParaRPr lang="en-GB" b="0" i="0" kern="1200" dirty="0" smtClean="0">
              <a:solidFill>
                <a:schemeClr val="tx1"/>
              </a:solidFill>
              <a:effectLst/>
              <a:latin typeface="+mn-lt"/>
              <a:ea typeface="+mn-ea"/>
              <a:cs typeface="+mn-cs"/>
            </a:endParaRPr>
          </a:p>
          <a:p>
            <a:r>
              <a:rPr lang="en-GB" altLang="en-US" dirty="0" smtClean="0">
                <a:effectLst/>
                <a:sym typeface="+mn-ea"/>
              </a:rPr>
              <a:t>AV : </a:t>
            </a:r>
            <a:r>
              <a:rPr lang="en-IN" dirty="0" smtClean="0">
                <a:sym typeface="+mn-ea"/>
              </a:rPr>
              <a:t>motion is restricted by the</a:t>
            </a:r>
            <a:r>
              <a:rPr lang="en-GB" altLang="en-IN" dirty="0" smtClean="0">
                <a:sym typeface="+mn-ea"/>
              </a:rPr>
              <a:t> </a:t>
            </a:r>
            <a:r>
              <a:rPr lang="en-IN" dirty="0" smtClean="0">
                <a:sym typeface="+mn-ea"/>
              </a:rPr>
              <a:t>smaller aortic space</a:t>
            </a:r>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i="0" kern="1200" dirty="0" smtClean="0">
                <a:solidFill>
                  <a:schemeClr val="tx1"/>
                </a:solidFill>
                <a:effectLst/>
                <a:latin typeface="+mn-lt"/>
                <a:ea typeface="+mn-ea"/>
                <a:cs typeface="+mn-cs"/>
              </a:rPr>
              <a:t>Colour</a:t>
            </a:r>
            <a:r>
              <a:rPr lang="en-IN" sz="1200" b="1" i="0" kern="1200" baseline="0" dirty="0" smtClean="0">
                <a:solidFill>
                  <a:schemeClr val="tx1"/>
                </a:solidFill>
                <a:effectLst/>
                <a:latin typeface="+mn-lt"/>
                <a:ea typeface="+mn-ea"/>
                <a:cs typeface="+mn-cs"/>
              </a:rPr>
              <a:t> </a:t>
            </a:r>
            <a:r>
              <a:rPr lang="en-IN" sz="1200" b="1" i="0" kern="1200" baseline="0" dirty="0" err="1" smtClean="0">
                <a:solidFill>
                  <a:schemeClr val="tx1"/>
                </a:solidFill>
                <a:effectLst/>
                <a:latin typeface="+mn-lt"/>
                <a:ea typeface="+mn-ea"/>
                <a:cs typeface="+mn-cs"/>
              </a:rPr>
              <a:t>doppler</a:t>
            </a:r>
            <a:r>
              <a:rPr lang="en-IN" sz="1200" b="1" i="0" kern="1200" dirty="0" smtClean="0">
                <a:solidFill>
                  <a:schemeClr val="tx1"/>
                </a:solidFill>
                <a:effectLst/>
                <a:latin typeface="+mn-lt"/>
                <a:ea typeface="+mn-ea"/>
                <a:cs typeface="+mn-cs"/>
              </a:rPr>
              <a:t> PVL in </a:t>
            </a:r>
            <a:r>
              <a:rPr lang="en-IN" sz="1200" b="1" i="0" kern="1200" dirty="0" err="1" smtClean="0">
                <a:solidFill>
                  <a:schemeClr val="tx1"/>
                </a:solidFill>
                <a:effectLst/>
                <a:latin typeface="+mn-lt"/>
                <a:ea typeface="+mn-ea"/>
                <a:cs typeface="+mn-cs"/>
              </a:rPr>
              <a:t>bioprosthetic</a:t>
            </a:r>
            <a:r>
              <a:rPr lang="en-IN" sz="1200" b="1" i="0" kern="1200" dirty="0" smtClean="0">
                <a:solidFill>
                  <a:schemeClr val="tx1"/>
                </a:solidFill>
                <a:effectLst/>
                <a:latin typeface="+mn-lt"/>
                <a:ea typeface="+mn-ea"/>
                <a:cs typeface="+mn-cs"/>
              </a:rPr>
              <a:t> </a:t>
            </a:r>
            <a:r>
              <a:rPr lang="en-IN" sz="1200" b="1" i="0" kern="1200" dirty="0" smtClean="0">
                <a:solidFill>
                  <a:schemeClr val="tx1"/>
                </a:solidFill>
                <a:effectLst/>
                <a:latin typeface="+mn-lt"/>
                <a:ea typeface="+mn-ea"/>
                <a:cs typeface="+mn-cs"/>
              </a:rPr>
              <a:t>AV </a:t>
            </a:r>
            <a:r>
              <a:rPr lang="en-IN" sz="1200" b="1" i="0" kern="1200" dirty="0" smtClean="0">
                <a:solidFill>
                  <a:schemeClr val="tx1"/>
                </a:solidFill>
                <a:effectLst/>
                <a:latin typeface="+mn-lt"/>
                <a:ea typeface="+mn-ea"/>
                <a:cs typeface="+mn-cs"/>
              </a:rPr>
              <a:t>by TTE (top) and mechanical mitral </a:t>
            </a:r>
            <a:r>
              <a:rPr lang="en-IN" sz="1200" b="1" i="0" kern="1200" dirty="0" smtClean="0">
                <a:solidFill>
                  <a:schemeClr val="tx1"/>
                </a:solidFill>
                <a:effectLst/>
                <a:latin typeface="+mn-lt"/>
                <a:ea typeface="+mn-ea"/>
                <a:cs typeface="+mn-cs"/>
              </a:rPr>
              <a:t>PV </a:t>
            </a:r>
            <a:r>
              <a:rPr lang="en-IN" sz="1200" b="1" i="0" kern="1200" dirty="0" smtClean="0">
                <a:solidFill>
                  <a:schemeClr val="tx1"/>
                </a:solidFill>
                <a:effectLst/>
                <a:latin typeface="+mn-lt"/>
                <a:ea typeface="+mn-ea"/>
                <a:cs typeface="+mn-cs"/>
              </a:rPr>
              <a:t>by TEE (bottom).</a:t>
            </a:r>
            <a:r>
              <a:rPr lang="en-IN" sz="1200" b="0" i="0" kern="1200" dirty="0" smtClean="0">
                <a:solidFill>
                  <a:schemeClr val="tx1"/>
                </a:solidFill>
                <a:effectLst/>
                <a:latin typeface="+mn-lt"/>
                <a:ea typeface="+mn-ea"/>
                <a:cs typeface="+mn-cs"/>
              </a:rPr>
              <a:t> </a:t>
            </a:r>
            <a:endParaRPr lang="en-IN" sz="1200" b="0" i="0" kern="1200" dirty="0" smtClean="0">
              <a:solidFill>
                <a:schemeClr val="tx1"/>
              </a:solidFill>
              <a:effectLst/>
              <a:latin typeface="+mn-lt"/>
              <a:ea typeface="+mn-ea"/>
              <a:cs typeface="+mn-cs"/>
            </a:endParaRPr>
          </a:p>
          <a:p>
            <a:r>
              <a:rPr lang="en-IN" sz="1200" b="0" i="0" kern="1200" dirty="0" smtClean="0">
                <a:solidFill>
                  <a:schemeClr val="tx1"/>
                </a:solidFill>
                <a:effectLst/>
                <a:latin typeface="+mn-lt"/>
                <a:ea typeface="+mn-ea"/>
                <a:cs typeface="+mn-cs"/>
              </a:rPr>
              <a:t>The neck of the </a:t>
            </a:r>
            <a:r>
              <a:rPr lang="en-IN" sz="1200" b="0" i="0" kern="1200" dirty="0" err="1" smtClean="0">
                <a:solidFill>
                  <a:schemeClr val="tx1"/>
                </a:solidFill>
                <a:effectLst/>
                <a:latin typeface="+mn-lt"/>
                <a:ea typeface="+mn-ea"/>
                <a:cs typeface="+mn-cs"/>
              </a:rPr>
              <a:t>regurgitant</a:t>
            </a:r>
            <a:r>
              <a:rPr lang="en-IN" sz="1200" b="0" i="0" kern="1200" dirty="0" smtClean="0">
                <a:solidFill>
                  <a:schemeClr val="tx1"/>
                </a:solidFill>
                <a:effectLst/>
                <a:latin typeface="+mn-lt"/>
                <a:ea typeface="+mn-ea"/>
                <a:cs typeface="+mn-cs"/>
              </a:rPr>
              <a:t> jet located posteriorly in a </a:t>
            </a:r>
            <a:r>
              <a:rPr lang="en-IN" sz="1200" b="0" i="0" kern="1200" dirty="0" smtClean="0">
                <a:solidFill>
                  <a:schemeClr val="tx1"/>
                </a:solidFill>
                <a:effectLst/>
                <a:latin typeface="+mn-lt"/>
                <a:ea typeface="+mn-ea"/>
                <a:cs typeface="+mn-cs"/>
              </a:rPr>
              <a:t>PSAX comprises </a:t>
            </a:r>
            <a:r>
              <a:rPr lang="en-IN" sz="1200" b="0" i="0" kern="1200" dirty="0" smtClean="0">
                <a:solidFill>
                  <a:schemeClr val="tx1"/>
                </a:solidFill>
                <a:effectLst/>
                <a:latin typeface="+mn-lt"/>
                <a:ea typeface="+mn-ea"/>
                <a:cs typeface="+mn-cs"/>
              </a:rPr>
              <a:t>7% of the total ring circumference equivalent to mild (top left) and 14% equivalent to moderate (top right) </a:t>
            </a:r>
            <a:r>
              <a:rPr lang="en-IN" sz="1200" b="0" i="0" kern="1200" dirty="0" err="1" smtClean="0">
                <a:solidFill>
                  <a:schemeClr val="tx1"/>
                </a:solidFill>
                <a:effectLst/>
                <a:latin typeface="+mn-lt"/>
                <a:ea typeface="+mn-ea"/>
                <a:cs typeface="+mn-cs"/>
              </a:rPr>
              <a:t>paraprosthetic</a:t>
            </a:r>
            <a:r>
              <a:rPr lang="en-IN" sz="1200" b="0" i="0" kern="1200" dirty="0" smtClean="0">
                <a:solidFill>
                  <a:schemeClr val="tx1"/>
                </a:solidFill>
                <a:effectLst/>
                <a:latin typeface="+mn-lt"/>
                <a:ea typeface="+mn-ea"/>
                <a:cs typeface="+mn-cs"/>
              </a:rPr>
              <a:t> regurgitation, respectively. </a:t>
            </a:r>
            <a:endParaRPr lang="en-IN" sz="1200" b="0" i="0" kern="1200" dirty="0" smtClean="0">
              <a:solidFill>
                <a:schemeClr val="tx1"/>
              </a:solidFill>
              <a:effectLst/>
              <a:latin typeface="+mn-lt"/>
              <a:ea typeface="+mn-ea"/>
              <a:cs typeface="+mn-cs"/>
            </a:endParaRPr>
          </a:p>
          <a:p>
            <a:r>
              <a:rPr lang="en-IN" sz="1200" b="0" i="0" kern="1200" dirty="0" smtClean="0">
                <a:solidFill>
                  <a:schemeClr val="tx1"/>
                </a:solidFill>
                <a:effectLst/>
                <a:latin typeface="+mn-lt"/>
                <a:ea typeface="+mn-ea"/>
                <a:cs typeface="+mn-cs"/>
              </a:rPr>
              <a:t>Physiologic straight </a:t>
            </a:r>
            <a:r>
              <a:rPr lang="en-IN" sz="1200" b="0" i="0" kern="1200" dirty="0" err="1" smtClean="0">
                <a:solidFill>
                  <a:schemeClr val="tx1"/>
                </a:solidFill>
                <a:effectLst/>
                <a:latin typeface="+mn-lt"/>
                <a:ea typeface="+mn-ea"/>
                <a:cs typeface="+mn-cs"/>
              </a:rPr>
              <a:t>regurgitant</a:t>
            </a:r>
            <a:r>
              <a:rPr lang="en-IN" sz="1200" b="0" i="0" kern="1200" dirty="0" smtClean="0">
                <a:solidFill>
                  <a:schemeClr val="tx1"/>
                </a:solidFill>
                <a:effectLst/>
                <a:latin typeface="+mn-lt"/>
                <a:ea typeface="+mn-ea"/>
                <a:cs typeface="+mn-cs"/>
              </a:rPr>
              <a:t> jet inside the sewing ring (arrow) and a very eccentric </a:t>
            </a:r>
            <a:r>
              <a:rPr lang="en-IN" sz="1200" b="0" i="0" kern="1200" dirty="0" err="1" smtClean="0">
                <a:solidFill>
                  <a:schemeClr val="tx1"/>
                </a:solidFill>
                <a:effectLst/>
                <a:latin typeface="+mn-lt"/>
                <a:ea typeface="+mn-ea"/>
                <a:cs typeface="+mn-cs"/>
              </a:rPr>
              <a:t>paraprosthetic</a:t>
            </a:r>
            <a:r>
              <a:rPr lang="en-IN" sz="1200" b="0" i="0" kern="1200" dirty="0" smtClean="0">
                <a:solidFill>
                  <a:schemeClr val="tx1"/>
                </a:solidFill>
                <a:effectLst/>
                <a:latin typeface="+mn-lt"/>
                <a:ea typeface="+mn-ea"/>
                <a:cs typeface="+mn-cs"/>
              </a:rPr>
              <a:t> jet outside the sewing ring (arrowhead) in a single tilting disc mitral prosthesis (bottom left). </a:t>
            </a:r>
            <a:endParaRPr lang="en-IN" sz="1200" b="0" i="0" kern="1200" dirty="0" smtClean="0">
              <a:solidFill>
                <a:schemeClr val="tx1"/>
              </a:solidFill>
              <a:effectLst/>
              <a:latin typeface="+mn-lt"/>
              <a:ea typeface="+mn-ea"/>
              <a:cs typeface="+mn-cs"/>
            </a:endParaRPr>
          </a:p>
          <a:p>
            <a:r>
              <a:rPr lang="en-IN" sz="1200" b="0" i="0" kern="1200" dirty="0" smtClean="0">
                <a:solidFill>
                  <a:schemeClr val="tx1"/>
                </a:solidFill>
                <a:effectLst/>
                <a:latin typeface="+mn-lt"/>
                <a:ea typeface="+mn-ea"/>
                <a:cs typeface="+mn-cs"/>
              </a:rPr>
              <a:t>Severe </a:t>
            </a:r>
            <a:r>
              <a:rPr lang="en-IN" sz="1200" b="0" i="0" kern="1200" dirty="0" smtClean="0">
                <a:solidFill>
                  <a:schemeClr val="tx1"/>
                </a:solidFill>
                <a:effectLst/>
                <a:latin typeface="+mn-lt"/>
                <a:ea typeface="+mn-ea"/>
                <a:cs typeface="+mn-cs"/>
              </a:rPr>
              <a:t>PVL </a:t>
            </a:r>
            <a:r>
              <a:rPr lang="en-IN" sz="1200" b="0" i="0" kern="1200" dirty="0" smtClean="0">
                <a:solidFill>
                  <a:schemeClr val="tx1"/>
                </a:solidFill>
                <a:effectLst/>
                <a:latin typeface="+mn-lt"/>
                <a:ea typeface="+mn-ea"/>
                <a:cs typeface="+mn-cs"/>
              </a:rPr>
              <a:t>due to mechanical mitral valve prosthesis dehiscence (bottom right)</a:t>
            </a:r>
            <a:endParaRPr 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patients undergoing valve surgery</a:t>
            </a:r>
            <a:endParaRPr 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dirty="0">
                <a:sym typeface="+mn-ea"/>
              </a:rPr>
              <a:t>because the incidence of clinically important structural valve deterioration increases markedly more than 10 years after surgery.</a:t>
            </a:r>
            <a:endParaRPr lang="en-GB" dirty="0">
              <a:sym typeface="+mn-ea"/>
            </a:endParaRPr>
          </a:p>
          <a:p>
            <a:r>
              <a:rPr lang="en-GB" dirty="0">
                <a:sym typeface="+mn-ea"/>
              </a:rPr>
              <a:t>At the first visit (2 to 6 weeks after, when the chest wound has healed, ventricular function improved, anaemia - </a:t>
            </a:r>
            <a:r>
              <a:rPr lang="en-GB" dirty="0" err="1">
                <a:sym typeface="+mn-ea"/>
              </a:rPr>
              <a:t>hyperdynamic</a:t>
            </a:r>
            <a:r>
              <a:rPr lang="en-GB" dirty="0">
                <a:sym typeface="+mn-ea"/>
              </a:rPr>
              <a:t> state has improved</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dirty="0"/>
              <a:t>LAO </a:t>
            </a:r>
            <a:r>
              <a:rPr lang="en-US" dirty="0"/>
              <a:t>fluoroscopic view</a:t>
            </a:r>
            <a:r>
              <a:rPr lang="en-GB" altLang="en-US" dirty="0"/>
              <a:t> </a:t>
            </a:r>
            <a:r>
              <a:rPr lang="en-US" dirty="0"/>
              <a:t> </a:t>
            </a:r>
            <a:r>
              <a:rPr lang="en-GB" altLang="en-US" dirty="0"/>
              <a:t>-</a:t>
            </a:r>
            <a:r>
              <a:rPr lang="en-US" dirty="0"/>
              <a:t> </a:t>
            </a:r>
            <a:r>
              <a:rPr lang="en-US" dirty="0" err="1"/>
              <a:t>bileaflet</a:t>
            </a:r>
            <a:r>
              <a:rPr lang="en-US" dirty="0"/>
              <a:t> tilting disk mitral </a:t>
            </a:r>
            <a:r>
              <a:rPr lang="en-GB" altLang="en-US" dirty="0"/>
              <a:t>PV</a:t>
            </a:r>
            <a:r>
              <a:rPr lang="en-US" dirty="0"/>
              <a:t>. 12 o</a:t>
            </a:r>
            <a:r>
              <a:rPr lang="en-GB" altLang="en-US" dirty="0"/>
              <a:t>’</a:t>
            </a:r>
            <a:r>
              <a:rPr lang="en-US" dirty="0"/>
              <a:t>clock position of the mitral prosthesis is identified by </a:t>
            </a:r>
            <a:r>
              <a:rPr lang="en-GB" altLang="en-US" dirty="0"/>
              <a:t>AV</a:t>
            </a:r>
            <a:r>
              <a:rPr lang="en-US" dirty="0"/>
              <a:t>. 9 o’clock position of the mitral prosthesis corresponds to the LA</a:t>
            </a:r>
            <a:r>
              <a:rPr lang="en-GB" altLang="en-US" dirty="0"/>
              <a:t> appendage</a:t>
            </a:r>
            <a:r>
              <a:rPr lang="en-US" dirty="0"/>
              <a:t>. (B) A 3D TEE view of a prosthetic </a:t>
            </a:r>
            <a:r>
              <a:rPr lang="en-GB" altLang="en-US" dirty="0"/>
              <a:t>MV</a:t>
            </a:r>
            <a:r>
              <a:rPr lang="en-US" dirty="0"/>
              <a:t> viewed in terms of the surgeon</a:t>
            </a:r>
            <a:r>
              <a:rPr lang="en-GB" altLang="en-US" dirty="0"/>
              <a:t> view</a:t>
            </a:r>
            <a:endParaRPr lang="en-GB"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diagnostic work-up for patients with surgical prosthetic PVL</a:t>
            </a:r>
            <a:endParaRPr 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smtClean="0">
                <a:sym typeface="+mn-ea"/>
              </a:rPr>
              <a:t>PSAX : </a:t>
            </a:r>
            <a:r>
              <a:rPr lang="en-GB" dirty="0" smtClean="0"/>
              <a:t>Acoustic shadowing may obscure jets in the region of the </a:t>
            </a:r>
            <a:r>
              <a:rPr lang="en-GB" dirty="0" err="1" smtClean="0"/>
              <a:t>noncoronary</a:t>
            </a:r>
            <a:r>
              <a:rPr lang="en-GB" dirty="0" smtClean="0"/>
              <a:t> sinus.</a:t>
            </a:r>
            <a:endParaRPr lang="en-GB" dirty="0" smtClean="0">
              <a:sym typeface="+mn-ea"/>
            </a:endParaRPr>
          </a:p>
          <a:p>
            <a:r>
              <a:rPr lang="en-GB" dirty="0" smtClean="0">
                <a:sym typeface="+mn-ea"/>
              </a:rPr>
              <a:t>Care </a:t>
            </a:r>
            <a:r>
              <a:rPr lang="en-GB" dirty="0">
                <a:sym typeface="+mn-ea"/>
              </a:rPr>
              <a:t>should be taken to image the entire circumference of the sewing ring by obtaining multiple imaging planes at and below the level of the sewing ring</a:t>
            </a:r>
            <a:endParaRPr 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TEE: </a:t>
            </a:r>
            <a:r>
              <a:rPr lang="en-GB" dirty="0" smtClean="0"/>
              <a:t>P</a:t>
            </a:r>
            <a:r>
              <a:rPr lang="en-GB" dirty="0" err="1" smtClean="0"/>
              <a:t>erivalvular</a:t>
            </a:r>
            <a:r>
              <a:rPr lang="en-GB" dirty="0" smtClean="0"/>
              <a:t> significant AR demonstrating (arrows) the extent of dehiscence and regurgitation in cross-section and diastolic flow reversal in the descending aorta. 1. Flow convergence in the aortic root, VC, an eccentric jet directed anteriorly in the LVO toward the septum (left upper panel)  </a:t>
            </a:r>
            <a:endParaRPr lang="en-GB" dirty="0" smtClean="0"/>
          </a:p>
          <a:p>
            <a:r>
              <a:rPr lang="en-GB" dirty="0" smtClean="0"/>
              <a:t>Because of jet eccentricity, measurement of jet width to LVO diameter is not advised here</a:t>
            </a:r>
            <a:endParaRPr 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dirty="0">
                <a:sym typeface="+mn-ea"/>
              </a:rPr>
              <a:t>a major consideration in the evaluation of MR : effect of acoustic shadowing by the prosthesis. worse with mechanical valves than with </a:t>
            </a:r>
            <a:r>
              <a:rPr lang="en-GB" dirty="0" err="1">
                <a:sym typeface="+mn-ea"/>
              </a:rPr>
              <a:t>BPVs</a:t>
            </a:r>
            <a:r>
              <a:rPr lang="en-GB" dirty="0">
                <a:sym typeface="+mn-ea"/>
              </a:rPr>
              <a:t>. </a:t>
            </a:r>
            <a:endParaRPr lang="en-GB" dirty="0">
              <a:sym typeface="+mn-ea"/>
            </a:endParaRPr>
          </a:p>
          <a:p>
            <a:r>
              <a:rPr lang="en-GB" dirty="0">
                <a:sym typeface="+mn-ea"/>
              </a:rPr>
              <a:t>Comprehensive assessment of prosthetic mitral valve function often requires both TTE + TEE imaging when valve dysfunction is suspected</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strike="noStrike" spc="-1" dirty="0" smtClean="0">
                <a:latin typeface="Arial" panose="020B0604020202020204"/>
              </a:rPr>
              <a:t>severe </a:t>
            </a:r>
            <a:r>
              <a:rPr lang="en-US" sz="1200" b="0" strike="noStrike" spc="-1" dirty="0" err="1" smtClean="0">
                <a:latin typeface="Arial" panose="020B0604020202020204"/>
              </a:rPr>
              <a:t>paravalvular</a:t>
            </a:r>
            <a:r>
              <a:rPr lang="en-US" sz="1200" b="0" strike="noStrike" spc="-1" dirty="0" smtClean="0">
                <a:latin typeface="Arial" panose="020B0604020202020204"/>
              </a:rPr>
              <a:t> MR. </a:t>
            </a:r>
            <a:r>
              <a:rPr lang="en-GB" altLang="en-US" sz="1200" b="0" strike="noStrike" spc="-1" dirty="0" smtClean="0">
                <a:latin typeface="Arial" panose="020B0604020202020204"/>
              </a:rPr>
              <a:t>TTE : Acoustic s</a:t>
            </a:r>
            <a:r>
              <a:rPr lang="en-US" sz="1200" b="0" strike="noStrike" spc="-1" dirty="0" smtClean="0">
                <a:latin typeface="Arial" panose="020B0604020202020204"/>
              </a:rPr>
              <a:t>hadowing of the </a:t>
            </a:r>
            <a:r>
              <a:rPr lang="en-GB" altLang="en-US" sz="1200" b="0" strike="noStrike" spc="-1" dirty="0" smtClean="0">
                <a:latin typeface="Arial" panose="020B0604020202020204"/>
              </a:rPr>
              <a:t>LA</a:t>
            </a:r>
            <a:r>
              <a:rPr lang="en-US" sz="1200" b="0" strike="noStrike" spc="-1" dirty="0" smtClean="0">
                <a:latin typeface="Arial" panose="020B0604020202020204"/>
              </a:rPr>
              <a:t> </a:t>
            </a:r>
            <a:r>
              <a:rPr lang="en-US" sz="1200" b="0" i="1" strike="noStrike" spc="-1" dirty="0" smtClean="0">
                <a:latin typeface="Arial" panose="020B0604020202020204"/>
              </a:rPr>
              <a:t>(arrows)</a:t>
            </a:r>
            <a:r>
              <a:rPr lang="en-GB" altLang="en-US" sz="1200" b="0" i="1" strike="noStrike" spc="-1" dirty="0" smtClean="0">
                <a:latin typeface="Arial" panose="020B0604020202020204"/>
              </a:rPr>
              <a:t> </a:t>
            </a:r>
            <a:r>
              <a:rPr lang="en-US" sz="1200" b="0" strike="noStrike" spc="-1" dirty="0" smtClean="0">
                <a:latin typeface="Arial" panose="020B0604020202020204"/>
              </a:rPr>
              <a:t>significantly</a:t>
            </a:r>
            <a:r>
              <a:rPr lang="en-GB" altLang="en-US" sz="1200" b="0" strike="noStrike" spc="-1" dirty="0" smtClean="0">
                <a:latin typeface="Arial" panose="020B0604020202020204"/>
              </a:rPr>
              <a:t> mask</a:t>
            </a:r>
            <a:r>
              <a:rPr lang="en-US" sz="1200" b="0" strike="noStrike" spc="-1" dirty="0" smtClean="0">
                <a:latin typeface="Arial" panose="020B0604020202020204"/>
              </a:rPr>
              <a:t> the </a:t>
            </a:r>
            <a:r>
              <a:rPr lang="en-US" sz="1200" b="0" strike="noStrike" spc="-1" dirty="0" err="1" smtClean="0">
                <a:latin typeface="Arial" panose="020B0604020202020204"/>
              </a:rPr>
              <a:t>regurgitant</a:t>
            </a:r>
            <a:r>
              <a:rPr lang="en-US" sz="1200" b="0" strike="noStrike" spc="-1" dirty="0" smtClean="0">
                <a:latin typeface="Arial" panose="020B0604020202020204"/>
              </a:rPr>
              <a:t> jet by color Doppler </a:t>
            </a:r>
            <a:r>
              <a:rPr lang="en-US" sz="1200" b="0" i="1" strike="noStrike" spc="-1" dirty="0" smtClean="0">
                <a:latin typeface="Arial" panose="020B0604020202020204"/>
              </a:rPr>
              <a:t>(single white arrow)</a:t>
            </a:r>
            <a:endParaRPr lang="en-US" sz="1200" b="0" i="1" strike="noStrike" spc="-1" dirty="0" smtClean="0">
              <a:latin typeface="Arial" panose="020B0604020202020204"/>
            </a:endParaRPr>
          </a:p>
          <a:p>
            <a:r>
              <a:rPr lang="en-US" sz="1200" b="0" strike="noStrike" spc="-1" dirty="0" smtClean="0">
                <a:latin typeface="Arial" panose="020B0604020202020204"/>
              </a:rPr>
              <a:t>T</a:t>
            </a:r>
            <a:r>
              <a:rPr lang="en-GB" altLang="en-US" sz="1200" b="0" strike="noStrike" spc="-1" dirty="0" smtClean="0">
                <a:latin typeface="Arial" panose="020B0604020202020204"/>
              </a:rPr>
              <a:t>EE : </a:t>
            </a:r>
            <a:r>
              <a:rPr lang="en-US" sz="1200" b="0" strike="noStrike" spc="-1" dirty="0" smtClean="0">
                <a:latin typeface="Arial" panose="020B0604020202020204"/>
              </a:rPr>
              <a:t>extent of </a:t>
            </a:r>
            <a:r>
              <a:rPr lang="en-US" sz="1200" b="0" strike="noStrike" spc="-1" dirty="0" err="1" smtClean="0">
                <a:latin typeface="Arial" panose="020B0604020202020204"/>
              </a:rPr>
              <a:t>valvular</a:t>
            </a:r>
            <a:r>
              <a:rPr lang="en-US" sz="1200" b="0" strike="noStrike" spc="-1" dirty="0" smtClean="0">
                <a:latin typeface="Arial" panose="020B0604020202020204"/>
              </a:rPr>
              <a:t> dehiscence</a:t>
            </a:r>
            <a:r>
              <a:rPr lang="en-GB" altLang="en-US" sz="1200" b="0" strike="noStrike" spc="-1" dirty="0" smtClean="0">
                <a:latin typeface="Arial" panose="020B0604020202020204"/>
              </a:rPr>
              <a:t> (green arrow),</a:t>
            </a:r>
            <a:r>
              <a:rPr lang="en-US" sz="1200" b="0" strike="noStrike" spc="-1" dirty="0" smtClean="0">
                <a:latin typeface="Arial" panose="020B0604020202020204"/>
              </a:rPr>
              <a:t> severity of regurgitation by color Doppler</a:t>
            </a:r>
            <a:endParaRPr 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TTE suggestive of significant prosthetic MR in mechanical valves with normal pressure half-time</a:t>
            </a:r>
            <a:endParaRPr 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dirty="0" err="1">
                <a:sym typeface="+mn-ea"/>
              </a:rPr>
              <a:t>RVOT</a:t>
            </a:r>
            <a:r>
              <a:rPr lang="en-GB" dirty="0">
                <a:sym typeface="+mn-ea"/>
              </a:rPr>
              <a:t> view - modified from the PSAX at the aortic level, subcostal view </a:t>
            </a:r>
            <a:r>
              <a:rPr lang="en-GB" dirty="0">
                <a:sym typeface="+mn-ea"/>
              </a:rPr>
              <a:t>in young patients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Real-time 3D TEE showing the crescent shape of the mitral leak at 9-11 o</a:t>
            </a:r>
            <a:r>
              <a:rPr lang="en-GB" altLang="en-US">
                <a:sym typeface="+mn-ea"/>
              </a:rPr>
              <a:t>’</a:t>
            </a:r>
            <a:r>
              <a:rPr lang="en-US">
                <a:sym typeface="+mn-ea"/>
              </a:rPr>
              <a:t>clock.</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TTE :</a:t>
            </a:r>
            <a:r>
              <a:rPr lang="en-US"/>
              <a:t> anterior </a:t>
            </a:r>
            <a:r>
              <a:rPr lang="en-GB"/>
              <a:t>PVL</a:t>
            </a:r>
            <a:r>
              <a:rPr lang="en-US"/>
              <a:t> </a:t>
            </a:r>
            <a:endParaRPr lang="en-US"/>
          </a:p>
          <a:p>
            <a:r>
              <a:rPr lang="en-US"/>
              <a:t>D-</a:t>
            </a:r>
            <a:r>
              <a:rPr lang="en-GB" altLang="en-US"/>
              <a:t>E</a:t>
            </a:r>
            <a:r>
              <a:rPr lang="en-US"/>
              <a:t> </a:t>
            </a:r>
            <a:r>
              <a:rPr lang="en-GB" altLang="en-US"/>
              <a:t>: TEE :</a:t>
            </a:r>
            <a:r>
              <a:rPr lang="en-US"/>
              <a:t> posterior </a:t>
            </a:r>
            <a:r>
              <a:rPr lang="en-GB" altLang="en-US"/>
              <a:t>PVL</a:t>
            </a:r>
            <a:r>
              <a:rPr lang="en-US"/>
              <a:t> on mid-esophageal 120 degrees</a:t>
            </a:r>
            <a:r>
              <a:rPr lang="en-GB" altLang="en-US"/>
              <a:t>,</a:t>
            </a:r>
            <a:r>
              <a:rPr lang="en-US"/>
              <a:t> short-axis views (E); </a:t>
            </a:r>
            <a:endParaRPr lang="en-US"/>
          </a:p>
          <a:p>
            <a:r>
              <a:rPr lang="en-GB" altLang="en-US"/>
              <a:t>F : T</a:t>
            </a:r>
            <a:r>
              <a:rPr lang="en-US"/>
              <a:t>ransgastric view (F</a:t>
            </a:r>
            <a:r>
              <a:rPr lang="en-GB" altLang="en-US"/>
              <a:t>) :</a:t>
            </a:r>
            <a:r>
              <a:rPr lang="en-US"/>
              <a:t> </a:t>
            </a:r>
            <a:r>
              <a:rPr lang="en-GB" altLang="en-US"/>
              <a:t>2</a:t>
            </a:r>
            <a:r>
              <a:rPr lang="en-US"/>
              <a:t> </a:t>
            </a:r>
            <a:r>
              <a:rPr lang="en-GB" altLang="en-US"/>
              <a:t>PVL </a:t>
            </a:r>
            <a:r>
              <a:rPr lang="en-US"/>
              <a:t>jets , one is anterior and the other</a:t>
            </a:r>
            <a:r>
              <a:rPr lang="en-GB" altLang="en-US"/>
              <a:t> </a:t>
            </a:r>
            <a:r>
              <a:rPr lang="en-US"/>
              <a:t>is posterior. </a:t>
            </a:r>
            <a:endParaRPr lang="en-US"/>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altLang="en-US" sz="1200" b="0" strike="noStrike" spc="-1" dirty="0" smtClean="0">
                <a:latin typeface="Arial" panose="020B0604020202020204"/>
              </a:rPr>
              <a:t>I</a:t>
            </a:r>
            <a:r>
              <a:rPr lang="en-US" sz="1200" b="0" strike="noStrike" spc="-1" dirty="0" smtClean="0">
                <a:latin typeface="Arial" panose="020B0604020202020204"/>
              </a:rPr>
              <a:t>ntra-procedural assessment of </a:t>
            </a:r>
            <a:r>
              <a:rPr lang="en-GB" altLang="en-US" sz="1200" b="0" strike="noStrike" spc="-1" dirty="0" err="1" smtClean="0">
                <a:latin typeface="Arial" panose="020B0604020202020204"/>
              </a:rPr>
              <a:t>PVL</a:t>
            </a:r>
            <a:r>
              <a:rPr lang="en-US" sz="1200" b="0" strike="noStrike" spc="-1" dirty="0" smtClean="0">
                <a:latin typeface="Arial" panose="020B0604020202020204"/>
              </a:rPr>
              <a:t> following TAVR: All panels are from the same patient. </a:t>
            </a:r>
            <a:endParaRPr lang="en-US" sz="1200" b="0" strike="noStrike" spc="-1" dirty="0" smtClean="0">
              <a:latin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1200" b="1" strike="noStrike" spc="-1" dirty="0" smtClean="0">
                <a:latin typeface="Arial" panose="020B0604020202020204"/>
              </a:rPr>
              <a:t>(A)</a:t>
            </a:r>
            <a:r>
              <a:rPr lang="en-US" sz="1200" b="0" strike="noStrike" spc="-1" dirty="0" smtClean="0">
                <a:latin typeface="Arial" panose="020B0604020202020204"/>
              </a:rPr>
              <a:t> Mid-esophageal TEE long-axis view </a:t>
            </a:r>
            <a:r>
              <a:rPr lang="en-GB" altLang="en-US" sz="1200" b="0" strike="noStrike" spc="-1" dirty="0" smtClean="0">
                <a:latin typeface="Arial" panose="020B0604020202020204"/>
              </a:rPr>
              <a:t>-</a:t>
            </a:r>
            <a:r>
              <a:rPr lang="en-US" sz="1200" b="0" strike="noStrike" spc="-1" dirty="0" smtClean="0">
                <a:latin typeface="Arial" panose="020B0604020202020204"/>
              </a:rPr>
              <a:t> </a:t>
            </a:r>
            <a:r>
              <a:rPr lang="en-US" sz="1200" b="0" strike="noStrike" spc="-1" dirty="0" err="1" smtClean="0">
                <a:latin typeface="Arial" panose="020B0604020202020204"/>
              </a:rPr>
              <a:t>paravalvular</a:t>
            </a:r>
            <a:r>
              <a:rPr lang="en-US" sz="1200" b="0" strike="noStrike" spc="-1" dirty="0" smtClean="0">
                <a:latin typeface="Arial" panose="020B0604020202020204"/>
              </a:rPr>
              <a:t> AR (</a:t>
            </a:r>
            <a:r>
              <a:rPr lang="en-US" sz="1200" b="0" i="1" strike="noStrike" spc="-1" dirty="0" smtClean="0">
                <a:latin typeface="Arial" panose="020B0604020202020204"/>
              </a:rPr>
              <a:t>white arrows</a:t>
            </a:r>
            <a:r>
              <a:rPr lang="en-US" sz="1200" b="0" strike="noStrike" spc="-1" dirty="0" smtClean="0">
                <a:latin typeface="Arial" panose="020B0604020202020204"/>
              </a:rPr>
              <a:t>). </a:t>
            </a:r>
            <a:r>
              <a:rPr lang="en-US" sz="1200" b="1" strike="noStrike" spc="-1" dirty="0" smtClean="0">
                <a:latin typeface="Arial" panose="020B0604020202020204"/>
              </a:rPr>
              <a:t>(B)</a:t>
            </a:r>
            <a:r>
              <a:rPr lang="en-US" sz="1200" b="0" strike="noStrike" spc="-1" dirty="0" smtClean="0">
                <a:latin typeface="Arial" panose="020B0604020202020204"/>
              </a:rPr>
              <a:t> Deep </a:t>
            </a:r>
            <a:r>
              <a:rPr lang="en-US" sz="1200" b="0" strike="noStrike" spc="-1" dirty="0" err="1" smtClean="0">
                <a:latin typeface="Arial" panose="020B0604020202020204"/>
              </a:rPr>
              <a:t>transgastric</a:t>
            </a:r>
            <a:r>
              <a:rPr lang="en-US" sz="1200" b="0" strike="noStrike" spc="-1" dirty="0" smtClean="0">
                <a:latin typeface="Arial" panose="020B0604020202020204"/>
              </a:rPr>
              <a:t> view showing the </a:t>
            </a:r>
            <a:r>
              <a:rPr lang="en-US" sz="1200" b="0" strike="noStrike" spc="-1" dirty="0" err="1" smtClean="0">
                <a:latin typeface="Arial" panose="020B0604020202020204"/>
              </a:rPr>
              <a:t>paravalvular</a:t>
            </a:r>
            <a:r>
              <a:rPr lang="en-US" sz="1200" b="0" strike="noStrike" spc="-1" dirty="0" smtClean="0">
                <a:latin typeface="Arial" panose="020B0604020202020204"/>
              </a:rPr>
              <a:t> jet seen in panel A </a:t>
            </a:r>
            <a:r>
              <a:rPr lang="en-US" sz="1200" b="1" strike="noStrike" spc="-1" dirty="0" smtClean="0">
                <a:latin typeface="Arial" panose="020B0604020202020204"/>
              </a:rPr>
              <a:t>(C)</a:t>
            </a:r>
            <a:r>
              <a:rPr lang="en-US" sz="1200" b="0" strike="noStrike" spc="-1" dirty="0" smtClean="0">
                <a:latin typeface="Arial" panose="020B0604020202020204"/>
              </a:rPr>
              <a:t> Mid-esophageal short-axis view showing a </a:t>
            </a:r>
            <a:r>
              <a:rPr lang="en-US" sz="1200" b="0" strike="noStrike" spc="-1" dirty="0" err="1" smtClean="0">
                <a:latin typeface="Arial" panose="020B0604020202020204"/>
              </a:rPr>
              <a:t>paravalvular</a:t>
            </a:r>
            <a:r>
              <a:rPr lang="en-US" sz="1200" b="0" strike="noStrike" spc="-1" dirty="0" smtClean="0">
                <a:latin typeface="Arial" panose="020B0604020202020204"/>
              </a:rPr>
              <a:t> jet (</a:t>
            </a:r>
            <a:r>
              <a:rPr lang="en-US" sz="1200" b="0" i="1" strike="noStrike" spc="-1" dirty="0" smtClean="0">
                <a:latin typeface="Arial" panose="020B0604020202020204"/>
              </a:rPr>
              <a:t>red arrow</a:t>
            </a:r>
            <a:r>
              <a:rPr lang="en-US" sz="1200" b="0" strike="noStrike" spc="-1" dirty="0" smtClean="0">
                <a:latin typeface="Arial" panose="020B0604020202020204"/>
              </a:rPr>
              <a:t>), and a pinhole jet (</a:t>
            </a:r>
            <a:r>
              <a:rPr lang="en-US" sz="1200" b="0" i="1" strike="noStrike" spc="-1" dirty="0" smtClean="0">
                <a:latin typeface="Arial" panose="020B0604020202020204"/>
              </a:rPr>
              <a:t>arrow head</a:t>
            </a:r>
            <a:r>
              <a:rPr lang="en-US" sz="1200" b="0" strike="noStrike" spc="-1" dirty="0" smtClean="0">
                <a:latin typeface="Arial" panose="020B0604020202020204"/>
              </a:rPr>
              <a:t>). It is important to scan the valve and image at the lower end of the valve stent to ensure that the measured jet reaches the LV. The circumferential extent of the larger jet here is 14%.</a:t>
            </a:r>
            <a:r>
              <a:rPr lang="en-GB" altLang="en-US" sz="1200" b="0" strike="noStrike" spc="-1" dirty="0" smtClean="0">
                <a:latin typeface="Arial" panose="020B0604020202020204"/>
              </a:rPr>
              <a:t> </a:t>
            </a:r>
            <a:r>
              <a:rPr lang="en-US" sz="1200" b="1" strike="noStrike" spc="-1" dirty="0" smtClean="0">
                <a:latin typeface="Arial" panose="020B0604020202020204"/>
              </a:rPr>
              <a:t>(D)</a:t>
            </a:r>
            <a:r>
              <a:rPr lang="en-US" sz="1200" b="0" strike="noStrike" spc="-1" dirty="0" smtClean="0">
                <a:latin typeface="Arial" panose="020B0604020202020204"/>
              </a:rPr>
              <a:t> 3D </a:t>
            </a:r>
            <a:r>
              <a:rPr lang="en-US" sz="1200" b="0" strike="noStrike" spc="-1" dirty="0" err="1" smtClean="0">
                <a:latin typeface="Arial" panose="020B0604020202020204"/>
              </a:rPr>
              <a:t>planimetry</a:t>
            </a:r>
            <a:r>
              <a:rPr lang="en-US" sz="1200" b="0" strike="noStrike" spc="-1" dirty="0" smtClean="0">
                <a:latin typeface="Arial" panose="020B0604020202020204"/>
              </a:rPr>
              <a:t> of </a:t>
            </a:r>
            <a:r>
              <a:rPr lang="en-GB" altLang="en-US" sz="1200" b="0" strike="noStrike" spc="-1" dirty="0" smtClean="0">
                <a:latin typeface="Arial" panose="020B0604020202020204"/>
              </a:rPr>
              <a:t>PVL</a:t>
            </a:r>
            <a:r>
              <a:rPr lang="en-US" sz="1200" b="0" strike="noStrike" spc="-1" dirty="0" smtClean="0">
                <a:latin typeface="Arial" panose="020B0604020202020204"/>
              </a:rPr>
              <a:t> </a:t>
            </a:r>
            <a:r>
              <a:rPr lang="en-GB" altLang="en-US" sz="1200" b="0" strike="noStrike" spc="-1" dirty="0" smtClean="0">
                <a:latin typeface="Arial" panose="020B0604020202020204"/>
              </a:rPr>
              <a:t>-</a:t>
            </a:r>
            <a:r>
              <a:rPr lang="en-US" sz="1200" b="0" strike="noStrike" spc="-1" dirty="0" smtClean="0">
                <a:latin typeface="Arial" panose="020B0604020202020204"/>
              </a:rPr>
              <a:t>  0.22 cm</a:t>
            </a:r>
            <a:r>
              <a:rPr lang="en-US" sz="1200" b="0" strike="noStrike" spc="-1" baseline="33000" dirty="0" smtClean="0">
                <a:latin typeface="Arial" panose="020B0604020202020204"/>
              </a:rPr>
              <a:t>2</a:t>
            </a:r>
            <a:r>
              <a:rPr lang="en-US" sz="1200" b="0" strike="noStrike" spc="-1" dirty="0" smtClean="0">
                <a:latin typeface="Arial" panose="020B0604020202020204"/>
              </a:rPr>
              <a:t>. 3D echocardiography makes it possible to precisely identify the </a:t>
            </a:r>
            <a:r>
              <a:rPr lang="en-GB" altLang="en-US" sz="1200" b="0" strike="noStrike" spc="-1" dirty="0" smtClean="0">
                <a:latin typeface="Arial" panose="020B0604020202020204"/>
              </a:rPr>
              <a:t>VC </a:t>
            </a:r>
            <a:r>
              <a:rPr lang="en-US" sz="1200" b="1" strike="noStrike" spc="-1" dirty="0" smtClean="0">
                <a:latin typeface="Arial" panose="020B0604020202020204"/>
              </a:rPr>
              <a:t>(E)</a:t>
            </a:r>
            <a:r>
              <a:rPr lang="en-US" sz="1200" b="0" strike="noStrike" spc="-1" dirty="0" smtClean="0">
                <a:latin typeface="Arial" panose="020B0604020202020204"/>
              </a:rPr>
              <a:t> Mid-esophageal TEE </a:t>
            </a:r>
            <a:r>
              <a:rPr lang="en-GB" altLang="en-US" sz="1200" b="0" strike="noStrike" spc="-1" dirty="0" smtClean="0">
                <a:latin typeface="Arial" panose="020B0604020202020204"/>
              </a:rPr>
              <a:t>-</a:t>
            </a:r>
            <a:r>
              <a:rPr lang="en-US" sz="1200" b="0" strike="noStrike" spc="-1" dirty="0" smtClean="0">
                <a:latin typeface="Arial" panose="020B0604020202020204"/>
              </a:rPr>
              <a:t> desc</a:t>
            </a:r>
            <a:r>
              <a:rPr lang="en-GB" altLang="en-US" sz="1200" b="0" strike="noStrike" spc="-1" dirty="0" smtClean="0">
                <a:latin typeface="Arial" panose="020B0604020202020204"/>
              </a:rPr>
              <a:t>.</a:t>
            </a:r>
            <a:r>
              <a:rPr lang="en-US" sz="1200" b="0" strike="noStrike" spc="-1" dirty="0" smtClean="0">
                <a:latin typeface="Arial" panose="020B0604020202020204"/>
              </a:rPr>
              <a:t> thoracic aorta </a:t>
            </a:r>
            <a:r>
              <a:rPr lang="en-GB" altLang="en-US" sz="1200" b="0" strike="noStrike" spc="-1" dirty="0" smtClean="0">
                <a:latin typeface="Arial" panose="020B0604020202020204"/>
              </a:rPr>
              <a:t>-</a:t>
            </a:r>
            <a:r>
              <a:rPr lang="en-US" sz="1200" b="0" strike="noStrike" spc="-1" dirty="0" smtClean="0">
                <a:latin typeface="Arial" panose="020B0604020202020204"/>
              </a:rPr>
              <a:t> non</a:t>
            </a:r>
            <a:r>
              <a:rPr lang="en-GB" altLang="en-US" sz="1200" b="0" strike="noStrike" spc="-1" dirty="0" smtClean="0">
                <a:latin typeface="Arial" panose="020B0604020202020204"/>
              </a:rPr>
              <a:t> </a:t>
            </a:r>
            <a:r>
              <a:rPr lang="en-US" sz="1200" b="0" strike="noStrike" spc="-1" dirty="0" err="1" smtClean="0">
                <a:latin typeface="Arial" panose="020B0604020202020204"/>
              </a:rPr>
              <a:t>holodiastolic</a:t>
            </a:r>
            <a:r>
              <a:rPr lang="en-US" sz="1200" b="0" strike="noStrike" spc="-1" dirty="0" smtClean="0">
                <a:latin typeface="Arial" panose="020B0604020202020204"/>
              </a:rPr>
              <a:t> flow reversal by </a:t>
            </a:r>
            <a:r>
              <a:rPr lang="en-GB" altLang="en-US" sz="1200" b="0" strike="noStrike" spc="-1" dirty="0" smtClean="0">
                <a:latin typeface="Arial" panose="020B0604020202020204"/>
              </a:rPr>
              <a:t>PW</a:t>
            </a:r>
            <a:r>
              <a:rPr lang="en-US" sz="1200" b="0" strike="noStrike" spc="-1" dirty="0" smtClean="0">
                <a:latin typeface="Arial" panose="020B0604020202020204"/>
              </a:rPr>
              <a:t>D. </a:t>
            </a:r>
            <a:endParaRPr lang="en-GB" altLang="en-US" sz="1200" b="0" strike="noStrike" spc="-1" dirty="0" smtClean="0">
              <a:latin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1200" b="1" strike="noStrike" spc="-1" dirty="0" smtClean="0">
                <a:latin typeface="Arial" panose="020B0604020202020204"/>
              </a:rPr>
              <a:t>(F)</a:t>
            </a:r>
            <a:r>
              <a:rPr lang="en-US" sz="1200" b="0" strike="noStrike" spc="-1" dirty="0" smtClean="0">
                <a:latin typeface="Arial" panose="020B0604020202020204"/>
              </a:rPr>
              <a:t> Simultaneous LV and aortic (</a:t>
            </a:r>
            <a:r>
              <a:rPr lang="en-US" sz="1200" b="0" strike="noStrike" spc="-1" dirty="0" err="1" smtClean="0">
                <a:latin typeface="Arial" panose="020B0604020202020204"/>
              </a:rPr>
              <a:t>Ao</a:t>
            </a:r>
            <a:r>
              <a:rPr lang="en-US" sz="1200" b="0" strike="noStrike" spc="-1" dirty="0" smtClean="0">
                <a:latin typeface="Arial" panose="020B0604020202020204"/>
              </a:rPr>
              <a:t>) pressure tracings </a:t>
            </a:r>
            <a:r>
              <a:rPr lang="en-GB" altLang="en-US" sz="1200" b="0" strike="noStrike" spc="-1" dirty="0" smtClean="0">
                <a:latin typeface="Arial" panose="020B0604020202020204"/>
              </a:rPr>
              <a:t>: </a:t>
            </a:r>
            <a:r>
              <a:rPr lang="en-US" sz="1200" b="0" strike="noStrike" spc="-1" dirty="0" smtClean="0">
                <a:latin typeface="Arial" panose="020B0604020202020204"/>
              </a:rPr>
              <a:t>the basis for the AR index. In this case, the AR index is 28%. Indices of &lt;25% have been reported to have increased 1-year mortality. However, this value is very dependent on aortic and ventricular compliances as well as the severity of </a:t>
            </a:r>
            <a:r>
              <a:rPr lang="en-US" sz="1200" b="0" strike="noStrike" spc="-1" dirty="0" err="1" smtClean="0">
                <a:latin typeface="Arial" panose="020B0604020202020204"/>
              </a:rPr>
              <a:t>paravalvular</a:t>
            </a:r>
            <a:r>
              <a:rPr lang="en-US" sz="1200" b="0" strike="noStrike" spc="-1" dirty="0" smtClean="0">
                <a:latin typeface="Arial" panose="020B0604020202020204"/>
              </a:rPr>
              <a:t> regurgitation. </a:t>
            </a:r>
            <a:r>
              <a:rPr lang="en-US" sz="1200" b="0" i="1" strike="noStrike" spc="-1" dirty="0" smtClean="0">
                <a:latin typeface="Arial" panose="020B0604020202020204"/>
              </a:rPr>
              <a:t>Red arrow</a:t>
            </a:r>
            <a:r>
              <a:rPr lang="en-US" sz="1200" b="0" strike="noStrike" spc="-1" dirty="0" smtClean="0">
                <a:latin typeface="Arial" panose="020B0604020202020204"/>
              </a:rPr>
              <a:t> denotes diastolic BP – LVEDP. </a:t>
            </a:r>
            <a:r>
              <a:rPr lang="en-US" sz="1200" b="1" strike="noStrike" spc="-1" dirty="0" smtClean="0">
                <a:latin typeface="Arial" panose="020B0604020202020204"/>
              </a:rPr>
              <a:t>(G)</a:t>
            </a:r>
            <a:r>
              <a:rPr lang="en-US" sz="1200" b="0" strike="noStrike" spc="-1" dirty="0" smtClean="0">
                <a:latin typeface="Arial" panose="020B0604020202020204"/>
              </a:rPr>
              <a:t> Diastolic still frame from post-implantation </a:t>
            </a:r>
            <a:r>
              <a:rPr lang="en-US" sz="1200" b="0" strike="noStrike" spc="-1" dirty="0" err="1" smtClean="0">
                <a:latin typeface="Arial" panose="020B0604020202020204"/>
              </a:rPr>
              <a:t>aortogram</a:t>
            </a:r>
            <a:r>
              <a:rPr lang="en-US" sz="1200" b="0" strike="noStrike" spc="-1" dirty="0" smtClean="0">
                <a:latin typeface="Arial" panose="020B0604020202020204"/>
              </a:rPr>
              <a:t> showing 2+ </a:t>
            </a:r>
            <a:r>
              <a:rPr lang="en-US" sz="1200" b="0" strike="noStrike" spc="-1" dirty="0" err="1" smtClean="0">
                <a:latin typeface="Arial" panose="020B0604020202020204"/>
              </a:rPr>
              <a:t>paravalvular</a:t>
            </a:r>
            <a:r>
              <a:rPr lang="en-US" sz="1200" b="0" strike="noStrike" spc="-1" dirty="0" smtClean="0">
                <a:latin typeface="Arial" panose="020B0604020202020204"/>
              </a:rPr>
              <a:t> AR (</a:t>
            </a:r>
            <a:r>
              <a:rPr lang="en-US" sz="1200" b="0" i="1" strike="noStrike" spc="-1" dirty="0" smtClean="0">
                <a:latin typeface="Arial" panose="020B0604020202020204"/>
              </a:rPr>
              <a:t>outlined area</a:t>
            </a:r>
            <a:r>
              <a:rPr lang="en-US" sz="1200" b="0" strike="noStrike" spc="-1" dirty="0" smtClean="0">
                <a:latin typeface="Arial" panose="020B0604020202020204"/>
              </a:rPr>
              <a:t>). </a:t>
            </a:r>
            <a:endParaRPr lang="en-US" sz="1200" b="0" strike="noStrike" spc="-1" dirty="0" smtClean="0">
              <a:latin typeface="Arial" panose="020B0604020202020204"/>
            </a:endParaRPr>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IN SUMMARY....</a:t>
            </a:r>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JACC 2024</a:t>
            </a:r>
            <a:endParaRPr lang="en-GB" dirty="0" smtClean="0"/>
          </a:p>
          <a:p>
            <a:r>
              <a:rPr lang="en-GB" altLang="en-IN" dirty="0"/>
              <a:t>**. Operative mortality for surgical replacement of a dysfunctional mechanical or bioprosthetic valve is 5–14%</a:t>
            </a:r>
            <a:endParaRPr lang="en-GB" altLang="en-IN" dirty="0"/>
          </a:p>
        </p:txBody>
      </p:sp>
      <p:sp>
        <p:nvSpPr>
          <p:cNvPr id="4" name="Slide Number Placeholder 3"/>
          <p:cNvSpPr>
            <a:spLocks noGrp="1"/>
          </p:cNvSpPr>
          <p:nvPr>
            <p:ph type="sldNum" sz="quarter" idx="10"/>
          </p:nvPr>
        </p:nvSpPr>
        <p:spPr/>
        <p:txBody>
          <a:bodyPr/>
          <a:lstStyle/>
          <a:p>
            <a:fld id="{B884D72D-D4F3-4100-8470-AEDEF64429D9}" type="slidenum">
              <a:rPr lang="en-IN" smtClean="0"/>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dirty="0" err="1" smtClean="0">
                <a:sym typeface="+mn-ea"/>
              </a:rPr>
              <a:t>Arteriovenous</a:t>
            </a:r>
            <a:r>
              <a:rPr lang="en-GB" dirty="0" smtClean="0">
                <a:sym typeface="+mn-ea"/>
              </a:rPr>
              <a:t> rail </a:t>
            </a:r>
            <a:r>
              <a:rPr lang="en-GB" dirty="0" smtClean="0">
                <a:sym typeface="Wingdings" panose="05000000000000000000" pitchFamily="2" charset="2"/>
              </a:rPr>
              <a:t> when difficulty in crossing the lesion, can place multiple </a:t>
            </a:r>
            <a:r>
              <a:rPr lang="en-GB" dirty="0" err="1" smtClean="0">
                <a:sym typeface="Wingdings" panose="05000000000000000000" pitchFamily="2" charset="2"/>
              </a:rPr>
              <a:t>occluders</a:t>
            </a:r>
            <a:r>
              <a:rPr lang="en-GB" dirty="0" smtClean="0">
                <a:sym typeface="Wingdings" panose="05000000000000000000" pitchFamily="2" charset="2"/>
              </a:rPr>
              <a:t> quickly within a matter of minutes</a:t>
            </a:r>
            <a:endParaRPr lang="en-GB" dirty="0" smtClean="0">
              <a:sym typeface="Wingdings" panose="05000000000000000000" pitchFamily="2" charset="2"/>
            </a:endParaRPr>
          </a:p>
          <a:p>
            <a:r>
              <a:rPr lang="en-GB" altLang="en-US"/>
              <a:t>TS approach: </a:t>
            </a:r>
            <a:r>
              <a:rPr lang="en-US"/>
              <a:t>allow more direct</a:t>
            </a:r>
            <a:r>
              <a:rPr lang="en-GB" altLang="en-US"/>
              <a:t> </a:t>
            </a:r>
            <a:r>
              <a:rPr lang="en-US"/>
              <a:t>access to the leak origin.</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ym typeface="+mn-ea"/>
              </a:rPr>
              <a:t>Transseptal access using a Mullins sheath --&gt; PVL crossed with a glidewire &amp; support catheter (Berenstein catheter / JR 4 DC) --&gt; wire is passed into the descending aorta, snared &amp; exteriorized --&gt; delivery system is introduced &amp; device placed</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1. </a:t>
            </a:r>
            <a:r>
              <a:rPr lang="en-GB" dirty="0" smtClean="0">
                <a:effectLst/>
                <a:sym typeface="+mn-ea"/>
              </a:rPr>
              <a:t>at the central </a:t>
            </a:r>
            <a:r>
              <a:rPr lang="en-GB" dirty="0" err="1" smtClean="0">
                <a:effectLst/>
                <a:sym typeface="+mn-ea"/>
              </a:rPr>
              <a:t>coaptation</a:t>
            </a:r>
            <a:r>
              <a:rPr lang="en-GB" dirty="0" smtClean="0">
                <a:effectLst/>
                <a:sym typeface="+mn-ea"/>
              </a:rPr>
              <a:t> point of all 3 leaflets</a:t>
            </a:r>
            <a:endParaRPr lang="en-GB" dirty="0" smtClean="0">
              <a:effectLst/>
              <a:sym typeface="+mn-ea"/>
            </a:endParaRPr>
          </a:p>
          <a:p>
            <a:r>
              <a:rPr lang="en-GB" dirty="0" smtClean="0">
                <a:effectLst/>
                <a:sym typeface="+mn-ea"/>
              </a:rPr>
              <a:t>2. </a:t>
            </a:r>
            <a:r>
              <a:rPr lang="en-GB" altLang="en-US"/>
              <a:t>Bileaflet :</a:t>
            </a:r>
            <a:r>
              <a:rPr lang="en-GB" dirty="0">
                <a:sym typeface="+mn-ea"/>
              </a:rPr>
              <a:t>2 </a:t>
            </a:r>
            <a:r>
              <a:rPr lang="en-GB" dirty="0" err="1">
                <a:sym typeface="+mn-ea"/>
              </a:rPr>
              <a:t>criss</a:t>
            </a:r>
            <a:r>
              <a:rPr lang="en-GB" dirty="0">
                <a:sym typeface="+mn-ea"/>
              </a:rPr>
              <a:t> cross regurgitation jets are seen in the plane parallel to the leaflet opening plane + two smaller diverging jets in the perpendicular plane.</a:t>
            </a:r>
            <a:endParaRPr lang="en-GB"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ym typeface="+mn-ea"/>
              </a:rPr>
              <a:t>2. when the PVL</a:t>
            </a:r>
            <a:r>
              <a:rPr lang="en-US">
                <a:sym typeface="+mn-ea"/>
              </a:rPr>
              <a:t> cannot be crossed in an antegrade fashion. </a:t>
            </a:r>
            <a:r>
              <a:rPr lang="en-GB" altLang="en-US">
                <a:sym typeface="+mn-ea"/>
              </a:rPr>
              <a:t>eg :</a:t>
            </a:r>
            <a:r>
              <a:rPr lang="en-US">
                <a:sym typeface="+mn-ea"/>
              </a:rPr>
              <a:t> there are mitral and aortic prostheses</a:t>
            </a:r>
            <a:r>
              <a:rPr lang="en-GB" altLang="en-US">
                <a:sym typeface="+mn-ea"/>
              </a:rPr>
              <a:t>.</a:t>
            </a:r>
            <a:endParaRPr lang="en-GB" altLang="en-US">
              <a:sym typeface="+mn-ea"/>
            </a:endParaRPr>
          </a:p>
          <a:p>
            <a:pPr marL="0" indent="0">
              <a:buNone/>
            </a:pPr>
            <a:endParaRPr lang="en-GB" altLang="en-US"/>
          </a:p>
          <a:p>
            <a:pPr marL="0" indent="0">
              <a:buNone/>
            </a:pPr>
            <a:r>
              <a:rPr lang="en-GB" altLang="en-US">
                <a:sym typeface="+mn-ea"/>
              </a:rPr>
              <a:t>Trans apical  --&gt; L</a:t>
            </a:r>
            <a:r>
              <a:rPr lang="en-US">
                <a:sym typeface="+mn-ea"/>
              </a:rPr>
              <a:t>eak is crossed</a:t>
            </a:r>
            <a:r>
              <a:rPr lang="en-GB" altLang="en-US">
                <a:sym typeface="+mn-ea"/>
              </a:rPr>
              <a:t> --&gt; </a:t>
            </a:r>
            <a:r>
              <a:rPr lang="en-US">
                <a:sym typeface="+mn-ea"/>
              </a:rPr>
              <a:t>the wire is snared in the </a:t>
            </a:r>
            <a:r>
              <a:rPr lang="en-GB" altLang="en-US">
                <a:sym typeface="+mn-ea"/>
              </a:rPr>
              <a:t>LA</a:t>
            </a:r>
            <a:r>
              <a:rPr lang="en-US">
                <a:sym typeface="+mn-ea"/>
              </a:rPr>
              <a:t> </a:t>
            </a:r>
            <a:r>
              <a:rPr lang="en-GB" altLang="en-US">
                <a:sym typeface="+mn-ea"/>
              </a:rPr>
              <a:t>&amp;</a:t>
            </a:r>
            <a:r>
              <a:rPr lang="en-US">
                <a:sym typeface="+mn-ea"/>
              </a:rPr>
              <a:t> exteriorized through the Mullins sheath. The delivery sheath can be delivered either antegrade via the transseptal approach or via the transapical approach</a:t>
            </a:r>
            <a:r>
              <a:rPr lang="en-GB" altLang="en-US">
                <a:sym typeface="+mn-ea"/>
              </a:rPr>
              <a:t> --&gt; Device placed --&gt; </a:t>
            </a:r>
            <a:r>
              <a:rPr lang="en-US">
                <a:sym typeface="+mn-ea"/>
              </a:rPr>
              <a:t>The trans-apical access site is closed </a:t>
            </a:r>
            <a:endParaRPr lang="en-GB" altLang="en-US">
              <a:sym typeface="+mn-e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Femoral approach to aortic</a:t>
            </a:r>
            <a:r>
              <a:rPr lang="en-GB" altLang="en-US"/>
              <a:t> </a:t>
            </a:r>
            <a:r>
              <a:rPr lang="en-US"/>
              <a:t>PVL</a:t>
            </a:r>
            <a:r>
              <a:rPr lang="en-GB" altLang="en-US"/>
              <a:t> </a:t>
            </a:r>
            <a:r>
              <a:rPr lang="en-US"/>
              <a:t>closure. (A) Stiff</a:t>
            </a:r>
            <a:r>
              <a:rPr lang="en-GB" altLang="en-US"/>
              <a:t> </a:t>
            </a:r>
            <a:r>
              <a:rPr lang="en-US"/>
              <a:t>angled glide wire (SAG) is advanced</a:t>
            </a:r>
            <a:r>
              <a:rPr lang="en-GB" altLang="en-US"/>
              <a:t> </a:t>
            </a:r>
            <a:r>
              <a:rPr lang="en-US"/>
              <a:t>across the PVL via an AL-1 </a:t>
            </a:r>
            <a:r>
              <a:rPr lang="en-GB" altLang="en-US"/>
              <a:t>GC</a:t>
            </a:r>
            <a:r>
              <a:rPr lang="en-US"/>
              <a:t> (B) The Glide catheter is advanced to</a:t>
            </a:r>
            <a:endParaRPr lang="en-US"/>
          </a:p>
          <a:p>
            <a:r>
              <a:rPr lang="en-US"/>
              <a:t>LV to exchange the</a:t>
            </a:r>
            <a:r>
              <a:rPr lang="en-GB" altLang="en-US"/>
              <a:t> </a:t>
            </a:r>
            <a:r>
              <a:rPr lang="en-US"/>
              <a:t>SAG for a stiffer Lunderquist wire. (C)</a:t>
            </a:r>
            <a:r>
              <a:rPr lang="en-GB" altLang="en-US"/>
              <a:t> </a:t>
            </a:r>
            <a:r>
              <a:rPr lang="en-US"/>
              <a:t>Delivery sheath is advanced to the LV and</a:t>
            </a:r>
            <a:r>
              <a:rPr lang="en-GB" altLang="en-US"/>
              <a:t> </a:t>
            </a:r>
            <a:r>
              <a:rPr lang="en-US"/>
              <a:t>(D) Amplatzer Vascular Plug II deployed</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ym typeface="+mn-ea"/>
              </a:rPr>
              <a:t>Not able to cross retrogradely.</a:t>
            </a:r>
            <a:endParaRPr lang="en-GB" altLang="en-US">
              <a:sym typeface="+mn-ea"/>
            </a:endParaRPr>
          </a:p>
          <a:p>
            <a:r>
              <a:rPr lang="en-GB" altLang="en-US">
                <a:sym typeface="+mn-ea"/>
              </a:rPr>
              <a:t> Entrapping the AML --&gt; may lacerate the mitral valve resulting in acutely severe, fatal MR</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ym typeface="+mn-ea"/>
              </a:rPr>
              <a:t>I</a:t>
            </a:r>
            <a:r>
              <a:rPr lang="en-US">
                <a:sym typeface="+mn-ea"/>
              </a:rPr>
              <a:t>n the presence of prosthetic mechanical mitral and aortic valve</a:t>
            </a:r>
            <a:r>
              <a:rPr lang="en-GB" altLang="en-US">
                <a:sym typeface="+mn-ea"/>
              </a:rPr>
              <a:t>, </a:t>
            </a:r>
            <a:r>
              <a:rPr lang="en-US">
                <a:sym typeface="+mn-ea"/>
              </a:rPr>
              <a:t>or when the aortic PVL cannot be crossed</a:t>
            </a:r>
            <a:r>
              <a:rPr lang="en-GB" altLang="en-US">
                <a:sym typeface="+mn-ea"/>
              </a:rPr>
              <a:t> </a:t>
            </a:r>
            <a:r>
              <a:rPr lang="en-US">
                <a:sym typeface="+mn-ea"/>
              </a:rPr>
              <a:t>retrograde or antegrade</a:t>
            </a:r>
            <a:r>
              <a:rPr lang="en-GB" altLang="en-US">
                <a:sym typeface="+mn-ea"/>
              </a:rPr>
              <a:t>. </a:t>
            </a:r>
            <a:r>
              <a:rPr lang="en-GB">
                <a:sym typeface="+mn-ea"/>
              </a:rPr>
              <a:t>A</a:t>
            </a:r>
            <a:r>
              <a:rPr lang="en-US">
                <a:sym typeface="+mn-ea"/>
              </a:rPr>
              <a:t>pical</a:t>
            </a:r>
            <a:r>
              <a:rPr lang="en-GB" altLang="en-US">
                <a:sym typeface="+mn-ea"/>
              </a:rPr>
              <a:t> puncture</a:t>
            </a:r>
            <a:r>
              <a:rPr lang="en-US">
                <a:sym typeface="+mn-ea"/>
              </a:rPr>
              <a:t> is guided by 3D CTA</a:t>
            </a:r>
            <a:r>
              <a:rPr lang="en-GB" altLang="en-US">
                <a:sym typeface="+mn-ea"/>
              </a:rPr>
              <a:t>.</a:t>
            </a:r>
            <a:endParaRPr lang="en-GB" altLang="en-US">
              <a:sym typeface="+mn-ea"/>
            </a:endParaRPr>
          </a:p>
          <a:p>
            <a:r>
              <a:rPr lang="en-GB" altLang="en-US">
                <a:sym typeface="+mn-ea"/>
              </a:rPr>
              <a:t>Angiography confirms appropriate access in the LV apex. Top right, The defect is crossed in a retrograde manner. Bottom left, A 10-mm Amplatzer Vascular Plug II (AVP II) device is deployed. Bottom right, A 6-mm AVP II device is deployed in the transapical access site for closure</a:t>
            </a:r>
            <a:endParaRPr lang="en-GB" altLang="en-US">
              <a:sym typeface="+mn-e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Arrow pointing to the Amplatzer PDA closure device used to close transapical access site (A) LV angiogram</a:t>
            </a:r>
            <a:r>
              <a:rPr lang="en-GB" altLang="en-US">
                <a:sym typeface="+mn-ea"/>
              </a:rPr>
              <a:t> </a:t>
            </a:r>
            <a:r>
              <a:rPr lang="en-US">
                <a:sym typeface="+mn-ea"/>
              </a:rPr>
              <a:t>(B) 3D-CTA post-processed image</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ym typeface="+mn-ea"/>
              </a:rPr>
              <a:t>Larger defects and crescend shaped defects</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If the defect is large but not too large enough for simultaneous device deployment. used to maintain access to the left ventricle during sequential</a:t>
            </a:r>
            <a:endParaRPr lang="en-GB" altLang="en-US"/>
          </a:p>
          <a:p>
            <a:r>
              <a:rPr lang="en-GB" altLang="en-US"/>
              <a:t>closure device deployment. Can deploy 3 or more devices as well</a:t>
            </a:r>
            <a:endParaRPr lang="en-GB"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ym typeface="+mn-ea"/>
              </a:rPr>
              <a:t>Complete control over wire tension &amp; catheter delivery</a:t>
            </a:r>
            <a:endParaRPr lang="en-US"/>
          </a:p>
          <a:p>
            <a:r>
              <a:rPr lang="en-US"/>
              <a:t>(A) Transseptal Mullins</a:t>
            </a:r>
            <a:r>
              <a:rPr lang="en-GB" altLang="en-US"/>
              <a:t> </a:t>
            </a:r>
            <a:r>
              <a:rPr lang="en-US"/>
              <a:t>sheath (black arrowhead) in </a:t>
            </a:r>
            <a:r>
              <a:rPr lang="en-GB" altLang="en-US"/>
              <a:t>LA</a:t>
            </a:r>
            <a:r>
              <a:rPr lang="en-US"/>
              <a:t>, </a:t>
            </a:r>
            <a:r>
              <a:rPr lang="en-GB" altLang="en-US"/>
              <a:t>&amp;</a:t>
            </a:r>
            <a:r>
              <a:rPr lang="en-US"/>
              <a:t> retrograde through the prosthetic </a:t>
            </a:r>
            <a:r>
              <a:rPr lang="en-GB" altLang="en-US"/>
              <a:t>AV</a:t>
            </a:r>
            <a:r>
              <a:rPr lang="en-US"/>
              <a:t>, crossing of the mPVL with the wire coiled in</a:t>
            </a:r>
            <a:endParaRPr lang="en-US"/>
          </a:p>
          <a:p>
            <a:r>
              <a:rPr lang="en-US"/>
              <a:t>the LA (black arrow). (B) Snared retrograde wire from the LA into the Mullins sheath being exteriorized out to the femoral vein creating the </a:t>
            </a:r>
            <a:r>
              <a:rPr lang="en-GB" altLang="en-US"/>
              <a:t>AV</a:t>
            </a:r>
            <a:r>
              <a:rPr lang="en-US"/>
              <a:t> wire loop. </a:t>
            </a:r>
            <a:endParaRPr lang="en-US"/>
          </a:p>
          <a:p>
            <a:r>
              <a:rPr lang="en-US"/>
              <a:t>(C) Amplatzer delivery catheter (white arrowhead) being advanced over one of the two wires (a second body-wire was advanced</a:t>
            </a:r>
            <a:r>
              <a:rPr lang="en-GB" altLang="en-US"/>
              <a:t> </a:t>
            </a:r>
            <a:r>
              <a:rPr lang="en-US"/>
              <a:t>through the same system—white arrow). (D) Amplatzer Ductal Occluder device (AD) being deployed across the PVL with the body-wire in place.</a:t>
            </a:r>
            <a:endParaRPr lang="en-US"/>
          </a:p>
          <a:p>
            <a:r>
              <a:rPr lang="en-GB" altLang="en-US"/>
              <a:t>**If</a:t>
            </a:r>
            <a:r>
              <a:rPr lang="en-US"/>
              <a:t> either catheter does not cross, additional techniques may be required, such as guidewire snaring and creation of an arteriovenous rail to provide more wire support.</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wire induced AR due to eccessive tension - evidenced by drop in diastolic Aortic pressure</a:t>
            </a:r>
            <a:endParaRPr lang="en-GB"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AVP II - Circular defects.     AVP III - slit like / cresentic defects</a:t>
            </a:r>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dirty="0">
                <a:sym typeface="+mn-ea"/>
              </a:rPr>
              <a:t> bcz of annular calcification or fibrotic scar --&gt; lead to incomplete apposition of the sewing ring against the annulus. </a:t>
            </a:r>
            <a:endParaRPr lang="en-GB" dirty="0">
              <a:sym typeface="+mn-ea"/>
            </a:endParaRPr>
          </a:p>
          <a:p>
            <a:r>
              <a:rPr lang="en-GB" dirty="0">
                <a:sym typeface="+mn-ea"/>
              </a:rPr>
              <a:t>Mitral fibrosa : Avascular collagenous structure</a:t>
            </a:r>
            <a:endParaRPr lang="en-GB" dirty="0">
              <a:sym typeface="+mn-ea"/>
            </a:endParaRP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136 patients  underwent PVL TC - in 21 centres in nine countries (December 2014–February 2018). Safety data were collected from 136 patients. Baseline and 6 month follow-up data from 106 patients (69 mitral and 37 aortic) were analysed. </a:t>
            </a:r>
            <a:endParaRPr lang="en-GB"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37 patients underwent PVL closure (10 for aortic PVL and 27 for mitral PVL) during the study period. Among them, 8 patients underwent the novel single Tootsie Roll technique: 4 for aortic PVL and 4 for mitral PVL</a:t>
            </a:r>
            <a:r>
              <a:rPr lang="en-GB" altLang="en-US"/>
              <a:t>. Technically feasible with 100% success rate in aortic &amp; mital THVs </a:t>
            </a:r>
            <a:endParaRPr lang="en-GB"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Transseptal PVL closure: A) PVL approach using a 10 Fr steerable catheter. A 6 Fr JR guide catheter is inserted into the 10 Fr catheter; a coronary wire is used for crossing the leak and positioning a 2.5×12 mm Shockwave balloon (black arrow, B). C) TEE shows the Shockwave balloon (white arrow) and microbubbles generated by waves. D) An Occlutech PLD Occluder 8×4 mm (asterisk) is positioned through a 7 Fr catheter.</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dirty="0" smtClean="0">
                <a:sym typeface="+mn-ea"/>
              </a:rPr>
              <a:t>Thin braid devices are preferred - less hemolysis</a:t>
            </a:r>
            <a:endParaRPr lang="en-GB" dirty="0" smtClean="0">
              <a:sym typeface="+mn-ea"/>
            </a:endParaRPr>
          </a:p>
          <a:p>
            <a:r>
              <a:rPr lang="en-GB" dirty="0" smtClean="0">
                <a:sym typeface="+mn-ea"/>
              </a:rPr>
              <a:t>Endocarditis (early) - </a:t>
            </a:r>
            <a:r>
              <a:rPr lang="en-GB" dirty="0">
                <a:sym typeface="+mn-ea"/>
              </a:rPr>
              <a:t>a </a:t>
            </a:r>
            <a:r>
              <a:rPr lang="en-GB" dirty="0" err="1">
                <a:sym typeface="+mn-ea"/>
              </a:rPr>
              <a:t>perivalvular</a:t>
            </a:r>
            <a:r>
              <a:rPr lang="en-GB" dirty="0">
                <a:sym typeface="+mn-ea"/>
              </a:rPr>
              <a:t> abscess may create a fistula between the left ventricle and left atrium that functions like a </a:t>
            </a:r>
            <a:r>
              <a:rPr lang="en-GB" dirty="0" err="1">
                <a:sym typeface="+mn-ea"/>
              </a:rPr>
              <a:t>paravalvular</a:t>
            </a:r>
            <a:r>
              <a:rPr lang="en-GB" dirty="0">
                <a:sym typeface="+mn-ea"/>
              </a:rPr>
              <a:t> leak</a:t>
            </a:r>
            <a:endParaRPr lang="en-GB" dirty="0">
              <a:sym typeface="+mn-ea"/>
            </a:endParaRP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dirty="0" smtClean="0"/>
              <a:t>74% are developed in the 1</a:t>
            </a:r>
            <a:r>
              <a:rPr lang="en-GB" altLang="en-US" baseline="30000" dirty="0" smtClean="0"/>
              <a:t>st</a:t>
            </a:r>
            <a:r>
              <a:rPr lang="en-GB" altLang="en-US" dirty="0" smtClean="0"/>
              <a:t> year</a:t>
            </a:r>
            <a:endParaRPr lang="en-GB"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dirty="0" smtClean="0">
                <a:sym typeface="+mn-ea"/>
              </a:rPr>
              <a:t> Most PVLs are small &amp; asymptomatic. </a:t>
            </a:r>
            <a:endParaRPr lang="en-GB" dirty="0" smtClean="0">
              <a:sym typeface="+mn-ea"/>
            </a:endParaRPr>
          </a:p>
          <a:p>
            <a:r>
              <a:rPr lang="en-GB" dirty="0" smtClean="0">
                <a:sym typeface="+mn-ea"/>
              </a:rPr>
              <a:t>Associated with complications - CHF, hemolytic anemia, IE</a:t>
            </a:r>
            <a:endParaRPr lang="en-GB" dirty="0" smtClean="0">
              <a:sym typeface="+mn-ea"/>
            </a:endParaRPr>
          </a:p>
          <a:p>
            <a:r>
              <a:rPr lang="en-GB" dirty="0" smtClean="0"/>
              <a:t>CHF - precipitated or worsened by </a:t>
            </a:r>
            <a:r>
              <a:rPr lang="en-GB" dirty="0" err="1" smtClean="0"/>
              <a:t>anemia</a:t>
            </a:r>
            <a:r>
              <a:rPr lang="en-GB" dirty="0" smtClean="0"/>
              <a:t>,</a:t>
            </a:r>
            <a:r>
              <a:rPr lang="en-GB" baseline="0" dirty="0" smtClean="0"/>
              <a:t> </a:t>
            </a:r>
            <a:r>
              <a:rPr lang="en-GB" dirty="0" smtClean="0"/>
              <a:t>larger defects</a:t>
            </a:r>
            <a:endParaRPr lang="en-GB" dirty="0" smtClean="0"/>
          </a:p>
          <a:p>
            <a:r>
              <a:rPr lang="en-GB" dirty="0" smtClean="0"/>
              <a:t>HA</a:t>
            </a:r>
            <a:r>
              <a:rPr lang="en-GB" baseline="0" dirty="0" smtClean="0"/>
              <a:t> - </a:t>
            </a:r>
            <a:r>
              <a:rPr lang="en-GB" dirty="0" smtClean="0"/>
              <a:t>from shear stress on the RBCs (smaller defects, turbulent flow)</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MPVL - HOLOSYSTOLIC MURMUR</a:t>
            </a:r>
            <a:endParaRPr lang="en-GB" altLang="en-US"/>
          </a:p>
          <a:p>
            <a:r>
              <a:rPr lang="en-GB" altLang="en-US"/>
              <a:t>APLV - DIASTOLIC DECRESCENDO </a:t>
            </a:r>
            <a:endParaRPr lang="en-GB" altLang="en-US"/>
          </a:p>
          <a:p>
            <a:r>
              <a:rPr lang="en-GB" altLang="en-US"/>
              <a:t>Hb, haptoglobulin, Inc LDH, Retic count, indirect bilirubin. Increased NT Pro BNP</a:t>
            </a:r>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dirty="0"/>
              <a:t>IAS : </a:t>
            </a:r>
            <a:r>
              <a:rPr lang="en-GB" altLang="en-US" dirty="0" err="1"/>
              <a:t>esp</a:t>
            </a:r>
            <a:r>
              <a:rPr lang="en-GB" altLang="en-US" dirty="0"/>
              <a:t> in s/p MVR - RA approach --&gt; IAS </a:t>
            </a:r>
            <a:r>
              <a:rPr lang="en-GB" altLang="en-US" dirty="0" err="1"/>
              <a:t>lipomatous</a:t>
            </a:r>
            <a:r>
              <a:rPr lang="en-GB" altLang="en-US" dirty="0"/>
              <a:t> hypertrophy, Aneurysm </a:t>
            </a:r>
            <a:r>
              <a:rPr lang="en-GB" altLang="en-US" dirty="0" smtClean="0"/>
              <a:t>. ASD</a:t>
            </a:r>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509A250-FF31-4206-8172-F9D3106AACB1}"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endParaRPr lang="en-US" smtClean="0"/>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dirty="0"/>
              <a:t>“</a:t>
            </a:r>
            <a:endParaRPr lang="en-US" dirty="0"/>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dirty="0"/>
              <a: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AAD347D-5ACD-4C99-B74B-A9C85AD731AF}"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9796027F-7875-4030-9381-8BD8C4F21935}"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7" name="Date Placeholder 4"/>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509A250-FF31-4206-8172-F9D3106AACB1}"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4.png"/><Relationship Id="rId21" Type="http://schemas.openxmlformats.org/officeDocument/2006/relationships/image" Target="../media/image3.png"/><Relationship Id="rId20" Type="http://schemas.openxmlformats.org/officeDocument/2006/relationships/image" Target="../media/image2.png"/><Relationship Id="rId2" Type="http://schemas.openxmlformats.org/officeDocument/2006/relationships/slideLayout" Target="../slideLayouts/slideLayout2.xml"/><Relationship Id="rId19" Type="http://schemas.openxmlformats.org/officeDocument/2006/relationships/image" Target="../media/image1.pn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a:fillRect/>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a:fill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a:fillRect/>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a:fill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5pPr>
      <a:lvl6pPr marL="250571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11.png"/><Relationship Id="rId6" Type="http://schemas.openxmlformats.org/officeDocument/2006/relationships/customXml" Target="../ink/ink3.xml"/><Relationship Id="rId5" Type="http://schemas.openxmlformats.org/officeDocument/2006/relationships/image" Target="../media/image10.png"/><Relationship Id="rId4" Type="http://schemas.openxmlformats.org/officeDocument/2006/relationships/customXml" Target="../ink/ink2.xml"/><Relationship Id="rId3" Type="http://schemas.openxmlformats.org/officeDocument/2006/relationships/image" Target="../media/image9.png"/><Relationship Id="rId2" Type="http://schemas.openxmlformats.org/officeDocument/2006/relationships/customXml" Target="../ink/ink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image" Target="../media/image13.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2.xml"/><Relationship Id="rId7" Type="http://schemas.openxmlformats.org/officeDocument/2006/relationships/image" Target="../media/image21.png"/><Relationship Id="rId6" Type="http://schemas.microsoft.com/office/2007/relationships/media" Target="../media/media3.mp4"/><Relationship Id="rId5" Type="http://schemas.openxmlformats.org/officeDocument/2006/relationships/video" Target="../media/media3.mp4"/><Relationship Id="rId4" Type="http://schemas.openxmlformats.org/officeDocument/2006/relationships/image" Target="../media/image20.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customXml" Target="../ink/ink7.xml"/><Relationship Id="rId7" Type="http://schemas.openxmlformats.org/officeDocument/2006/relationships/image" Target="../media/image25.png"/><Relationship Id="rId6" Type="http://schemas.openxmlformats.org/officeDocument/2006/relationships/customXml" Target="../ink/ink6.xml"/><Relationship Id="rId5" Type="http://schemas.openxmlformats.org/officeDocument/2006/relationships/image" Target="../media/image24.png"/><Relationship Id="rId4" Type="http://schemas.openxmlformats.org/officeDocument/2006/relationships/customXml" Target="../ink/ink5.xml"/><Relationship Id="rId3" Type="http://schemas.openxmlformats.org/officeDocument/2006/relationships/image" Target="../media/image23.png"/><Relationship Id="rId20" Type="http://schemas.openxmlformats.org/officeDocument/2006/relationships/slideLayout" Target="../slideLayouts/slideLayout2.xml"/><Relationship Id="rId2" Type="http://schemas.openxmlformats.org/officeDocument/2006/relationships/customXml" Target="../ink/ink4.xml"/><Relationship Id="rId19" Type="http://schemas.openxmlformats.org/officeDocument/2006/relationships/image" Target="../media/image31.png"/><Relationship Id="rId18" Type="http://schemas.openxmlformats.org/officeDocument/2006/relationships/customXml" Target="../ink/ink12.xml"/><Relationship Id="rId17" Type="http://schemas.openxmlformats.org/officeDocument/2006/relationships/image" Target="../media/image30.png"/><Relationship Id="rId16" Type="http://schemas.openxmlformats.org/officeDocument/2006/relationships/customXml" Target="../ink/ink11.xml"/><Relationship Id="rId15" Type="http://schemas.openxmlformats.org/officeDocument/2006/relationships/image" Target="../media/image29.png"/><Relationship Id="rId14" Type="http://schemas.openxmlformats.org/officeDocument/2006/relationships/customXml" Target="../ink/ink10.xml"/><Relationship Id="rId13" Type="http://schemas.openxmlformats.org/officeDocument/2006/relationships/image" Target="../media/image28.png"/><Relationship Id="rId12" Type="http://schemas.openxmlformats.org/officeDocument/2006/relationships/customXml" Target="../ink/ink9.xml"/><Relationship Id="rId11" Type="http://schemas.openxmlformats.org/officeDocument/2006/relationships/image" Target="../media/image27.png"/><Relationship Id="rId10" Type="http://schemas.openxmlformats.org/officeDocument/2006/relationships/customXml" Target="../ink/ink8.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2.xml"/><Relationship Id="rId7" Type="http://schemas.openxmlformats.org/officeDocument/2006/relationships/image" Target="../media/image35.png"/><Relationship Id="rId6" Type="http://schemas.microsoft.com/office/2007/relationships/media" Target="../media/media5.mp4"/><Relationship Id="rId5" Type="http://schemas.openxmlformats.org/officeDocument/2006/relationships/video" Target="../media/media5.mp4"/><Relationship Id="rId4" Type="http://schemas.openxmlformats.org/officeDocument/2006/relationships/image" Target="../media/image34.png"/><Relationship Id="rId3" Type="http://schemas.microsoft.com/office/2007/relationships/media" Target="../media/media4.mp4"/><Relationship Id="rId2" Type="http://schemas.openxmlformats.org/officeDocument/2006/relationships/video" Target="../media/media4.mp4"/><Relationship Id="rId1" Type="http://schemas.openxmlformats.org/officeDocument/2006/relationships/image" Target="../media/image33.jpeg"/></Relationships>
</file>

<file path=ppt/slides/_rels/slide29.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customXml" Target="../ink/ink16.xml"/><Relationship Id="rId7" Type="http://schemas.openxmlformats.org/officeDocument/2006/relationships/image" Target="../media/image39.png"/><Relationship Id="rId6" Type="http://schemas.openxmlformats.org/officeDocument/2006/relationships/customXml" Target="../ink/ink15.xml"/><Relationship Id="rId5" Type="http://schemas.openxmlformats.org/officeDocument/2006/relationships/image" Target="../media/image38.png"/><Relationship Id="rId4" Type="http://schemas.openxmlformats.org/officeDocument/2006/relationships/customXml" Target="../ink/ink14.xml"/><Relationship Id="rId3" Type="http://schemas.openxmlformats.org/officeDocument/2006/relationships/image" Target="../media/image37.png"/><Relationship Id="rId22" Type="http://schemas.openxmlformats.org/officeDocument/2006/relationships/slideLayout" Target="../slideLayouts/slideLayout2.xml"/><Relationship Id="rId21" Type="http://schemas.openxmlformats.org/officeDocument/2006/relationships/image" Target="../media/image46.png"/><Relationship Id="rId20" Type="http://schemas.openxmlformats.org/officeDocument/2006/relationships/customXml" Target="../ink/ink22.xml"/><Relationship Id="rId2" Type="http://schemas.openxmlformats.org/officeDocument/2006/relationships/customXml" Target="../ink/ink13.xml"/><Relationship Id="rId19" Type="http://schemas.openxmlformats.org/officeDocument/2006/relationships/image" Target="../media/image45.png"/><Relationship Id="rId18" Type="http://schemas.openxmlformats.org/officeDocument/2006/relationships/customXml" Target="../ink/ink21.xml"/><Relationship Id="rId17" Type="http://schemas.openxmlformats.org/officeDocument/2006/relationships/image" Target="../media/image44.png"/><Relationship Id="rId16" Type="http://schemas.openxmlformats.org/officeDocument/2006/relationships/customXml" Target="../ink/ink20.xml"/><Relationship Id="rId15" Type="http://schemas.openxmlformats.org/officeDocument/2006/relationships/image" Target="../media/image43.png"/><Relationship Id="rId14" Type="http://schemas.openxmlformats.org/officeDocument/2006/relationships/customXml" Target="../ink/ink19.xml"/><Relationship Id="rId13" Type="http://schemas.openxmlformats.org/officeDocument/2006/relationships/image" Target="../media/image42.png"/><Relationship Id="rId12" Type="http://schemas.openxmlformats.org/officeDocument/2006/relationships/customXml" Target="../ink/ink18.xml"/><Relationship Id="rId11" Type="http://schemas.openxmlformats.org/officeDocument/2006/relationships/image" Target="../media/image41.png"/><Relationship Id="rId10" Type="http://schemas.openxmlformats.org/officeDocument/2006/relationships/customXml" Target="../ink/ink17.xml"/><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48.png"/><Relationship Id="rId2" Type="http://schemas.openxmlformats.org/officeDocument/2006/relationships/customXml" Target="../ink/ink23.xml"/><Relationship Id="rId1"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51.png"/><Relationship Id="rId2" Type="http://schemas.microsoft.com/office/2007/relationships/media" Target="../media/media6.mp4"/><Relationship Id="rId1" Type="http://schemas.openxmlformats.org/officeDocument/2006/relationships/video" Target="../media/media6.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37.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customXml" Target="../ink/ink27.xml"/><Relationship Id="rId7" Type="http://schemas.openxmlformats.org/officeDocument/2006/relationships/image" Target="../media/image57.png"/><Relationship Id="rId6" Type="http://schemas.openxmlformats.org/officeDocument/2006/relationships/customXml" Target="../ink/ink26.xml"/><Relationship Id="rId5" Type="http://schemas.openxmlformats.org/officeDocument/2006/relationships/image" Target="../media/image56.png"/><Relationship Id="rId4" Type="http://schemas.openxmlformats.org/officeDocument/2006/relationships/customXml" Target="../ink/ink25.xml"/><Relationship Id="rId3" Type="http://schemas.openxmlformats.org/officeDocument/2006/relationships/image" Target="../media/image55.png"/><Relationship Id="rId2" Type="http://schemas.openxmlformats.org/officeDocument/2006/relationships/customXml" Target="../ink/ink24.xml"/><Relationship Id="rId12" Type="http://schemas.openxmlformats.org/officeDocument/2006/relationships/slideLayout" Target="../slideLayouts/slideLayout2.xml"/><Relationship Id="rId11" Type="http://schemas.openxmlformats.org/officeDocument/2006/relationships/image" Target="../media/image59.png"/><Relationship Id="rId10" Type="http://schemas.openxmlformats.org/officeDocument/2006/relationships/customXml" Target="../ink/ink28.xml"/><Relationship Id="rId1"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customXml" Target="../ink/ink32.xml"/><Relationship Id="rId7" Type="http://schemas.openxmlformats.org/officeDocument/2006/relationships/image" Target="../media/image63.png"/><Relationship Id="rId6" Type="http://schemas.openxmlformats.org/officeDocument/2006/relationships/customXml" Target="../ink/ink31.xml"/><Relationship Id="rId5" Type="http://schemas.openxmlformats.org/officeDocument/2006/relationships/image" Target="../media/image62.png"/><Relationship Id="rId4" Type="http://schemas.openxmlformats.org/officeDocument/2006/relationships/customXml" Target="../ink/ink30.xml"/><Relationship Id="rId31" Type="http://schemas.openxmlformats.org/officeDocument/2006/relationships/notesSlide" Target="../notesSlides/notesSlide26.xml"/><Relationship Id="rId30" Type="http://schemas.openxmlformats.org/officeDocument/2006/relationships/slideLayout" Target="../slideLayouts/slideLayout2.xml"/><Relationship Id="rId3" Type="http://schemas.openxmlformats.org/officeDocument/2006/relationships/image" Target="../media/image61.png"/><Relationship Id="rId29" Type="http://schemas.openxmlformats.org/officeDocument/2006/relationships/image" Target="../media/image74.png"/><Relationship Id="rId28" Type="http://schemas.openxmlformats.org/officeDocument/2006/relationships/customXml" Target="../ink/ink42.xml"/><Relationship Id="rId27" Type="http://schemas.openxmlformats.org/officeDocument/2006/relationships/image" Target="../media/image73.png"/><Relationship Id="rId26" Type="http://schemas.openxmlformats.org/officeDocument/2006/relationships/customXml" Target="../ink/ink41.xml"/><Relationship Id="rId25" Type="http://schemas.openxmlformats.org/officeDocument/2006/relationships/image" Target="../media/image72.png"/><Relationship Id="rId24" Type="http://schemas.openxmlformats.org/officeDocument/2006/relationships/customXml" Target="../ink/ink40.xml"/><Relationship Id="rId23" Type="http://schemas.openxmlformats.org/officeDocument/2006/relationships/image" Target="../media/image71.png"/><Relationship Id="rId22" Type="http://schemas.openxmlformats.org/officeDocument/2006/relationships/customXml" Target="../ink/ink39.xml"/><Relationship Id="rId21" Type="http://schemas.openxmlformats.org/officeDocument/2006/relationships/image" Target="../media/image70.png"/><Relationship Id="rId20" Type="http://schemas.openxmlformats.org/officeDocument/2006/relationships/customXml" Target="../ink/ink38.xml"/><Relationship Id="rId2" Type="http://schemas.openxmlformats.org/officeDocument/2006/relationships/customXml" Target="../ink/ink29.xml"/><Relationship Id="rId19" Type="http://schemas.openxmlformats.org/officeDocument/2006/relationships/image" Target="../media/image69.png"/><Relationship Id="rId18" Type="http://schemas.openxmlformats.org/officeDocument/2006/relationships/customXml" Target="../ink/ink37.xml"/><Relationship Id="rId17" Type="http://schemas.openxmlformats.org/officeDocument/2006/relationships/image" Target="../media/image68.png"/><Relationship Id="rId16" Type="http://schemas.openxmlformats.org/officeDocument/2006/relationships/customXml" Target="../ink/ink36.xml"/><Relationship Id="rId15" Type="http://schemas.openxmlformats.org/officeDocument/2006/relationships/image" Target="../media/image67.png"/><Relationship Id="rId14" Type="http://schemas.openxmlformats.org/officeDocument/2006/relationships/customXml" Target="../ink/ink35.xml"/><Relationship Id="rId13" Type="http://schemas.openxmlformats.org/officeDocument/2006/relationships/image" Target="../media/image66.png"/><Relationship Id="rId12" Type="http://schemas.openxmlformats.org/officeDocument/2006/relationships/customXml" Target="../ink/ink34.xml"/><Relationship Id="rId11" Type="http://schemas.openxmlformats.org/officeDocument/2006/relationships/image" Target="../media/image65.png"/><Relationship Id="rId10" Type="http://schemas.openxmlformats.org/officeDocument/2006/relationships/customXml" Target="../ink/ink33.xml"/><Relationship Id="rId1" Type="http://schemas.openxmlformats.org/officeDocument/2006/relationships/image" Target="../media/image60.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customXml" Target="../ink/ink44.xml"/><Relationship Id="rId3" Type="http://schemas.openxmlformats.org/officeDocument/2006/relationships/image" Target="../media/image76.png"/><Relationship Id="rId2" Type="http://schemas.openxmlformats.org/officeDocument/2006/relationships/customXml" Target="../ink/ink43.xml"/><Relationship Id="rId1"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44.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customXml" Target="../ink/ink48.xml"/><Relationship Id="rId7" Type="http://schemas.openxmlformats.org/officeDocument/2006/relationships/image" Target="../media/image82.png"/><Relationship Id="rId6" Type="http://schemas.openxmlformats.org/officeDocument/2006/relationships/customXml" Target="../ink/ink47.xml"/><Relationship Id="rId5" Type="http://schemas.openxmlformats.org/officeDocument/2006/relationships/image" Target="../media/image81.png"/><Relationship Id="rId4" Type="http://schemas.openxmlformats.org/officeDocument/2006/relationships/customXml" Target="../ink/ink46.xml"/><Relationship Id="rId3" Type="http://schemas.openxmlformats.org/officeDocument/2006/relationships/image" Target="../media/image80.png"/><Relationship Id="rId26" Type="http://schemas.openxmlformats.org/officeDocument/2006/relationships/slideLayout" Target="../slideLayouts/slideLayout2.xml"/><Relationship Id="rId25" Type="http://schemas.openxmlformats.org/officeDocument/2006/relationships/image" Target="../media/image91.png"/><Relationship Id="rId24" Type="http://schemas.openxmlformats.org/officeDocument/2006/relationships/customXml" Target="../ink/ink56.xml"/><Relationship Id="rId23" Type="http://schemas.openxmlformats.org/officeDocument/2006/relationships/image" Target="../media/image90.png"/><Relationship Id="rId22" Type="http://schemas.openxmlformats.org/officeDocument/2006/relationships/customXml" Target="../ink/ink55.xml"/><Relationship Id="rId21" Type="http://schemas.openxmlformats.org/officeDocument/2006/relationships/image" Target="../media/image89.png"/><Relationship Id="rId20" Type="http://schemas.openxmlformats.org/officeDocument/2006/relationships/customXml" Target="../ink/ink54.xml"/><Relationship Id="rId2" Type="http://schemas.openxmlformats.org/officeDocument/2006/relationships/customXml" Target="../ink/ink45.xml"/><Relationship Id="rId19" Type="http://schemas.openxmlformats.org/officeDocument/2006/relationships/image" Target="../media/image88.png"/><Relationship Id="rId18" Type="http://schemas.openxmlformats.org/officeDocument/2006/relationships/customXml" Target="../ink/ink53.xml"/><Relationship Id="rId17" Type="http://schemas.openxmlformats.org/officeDocument/2006/relationships/image" Target="../media/image87.png"/><Relationship Id="rId16" Type="http://schemas.openxmlformats.org/officeDocument/2006/relationships/customXml" Target="../ink/ink52.xml"/><Relationship Id="rId15" Type="http://schemas.openxmlformats.org/officeDocument/2006/relationships/image" Target="../media/image86.png"/><Relationship Id="rId14" Type="http://schemas.openxmlformats.org/officeDocument/2006/relationships/customXml" Target="../ink/ink51.xml"/><Relationship Id="rId13" Type="http://schemas.openxmlformats.org/officeDocument/2006/relationships/image" Target="../media/image85.png"/><Relationship Id="rId12" Type="http://schemas.openxmlformats.org/officeDocument/2006/relationships/customXml" Target="../ink/ink50.xml"/><Relationship Id="rId11" Type="http://schemas.openxmlformats.org/officeDocument/2006/relationships/image" Target="../media/image84.png"/><Relationship Id="rId10" Type="http://schemas.openxmlformats.org/officeDocument/2006/relationships/customXml" Target="../ink/ink49.xml"/><Relationship Id="rId1" Type="http://schemas.openxmlformats.org/officeDocument/2006/relationships/image" Target="../media/image7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image" Target="../media/image92.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94.png"/><Relationship Id="rId1"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image" Target="../media/image9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4.xml"/><Relationship Id="rId2" Type="http://schemas.openxmlformats.org/officeDocument/2006/relationships/image" Target="../media/image101.png"/><Relationship Id="rId1"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image" Target="../media/image104.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image" Target="../media/image106.png"/><Relationship Id="rId1"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10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openxmlformats.org/officeDocument/2006/relationships/image" Target="../media/image109.png"/><Relationship Id="rId2" Type="http://schemas.openxmlformats.org/officeDocument/2006/relationships/customXml" Target="../ink/ink57.xml"/><Relationship Id="rId1" Type="http://schemas.openxmlformats.org/officeDocument/2006/relationships/image" Target="../media/image108.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4.xml"/><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114.png"/></Relationships>
</file>

<file path=ppt/slides/_rels/slide6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6.png"/><Relationship Id="rId5" Type="http://schemas.microsoft.com/office/2007/relationships/media" Target="../media/media8.mp4"/><Relationship Id="rId4" Type="http://schemas.openxmlformats.org/officeDocument/2006/relationships/video" Target="../media/media8.mp4"/><Relationship Id="rId3" Type="http://schemas.openxmlformats.org/officeDocument/2006/relationships/image" Target="../media/image115.png"/><Relationship Id="rId2" Type="http://schemas.microsoft.com/office/2007/relationships/media" Target="../media/media7.mp4"/><Relationship Id="rId1" Type="http://schemas.openxmlformats.org/officeDocument/2006/relationships/video" Target="../media/media7.mp4"/></Relationships>
</file>

<file path=ppt/slides/_rels/slide67.xml.rels><?xml version="1.0" encoding="UTF-8" standalone="yes"?>
<Relationships xmlns="http://schemas.openxmlformats.org/package/2006/relationships"><Relationship Id="rId9" Type="http://schemas.openxmlformats.org/officeDocument/2006/relationships/image" Target="../media/image119.png"/><Relationship Id="rId8" Type="http://schemas.microsoft.com/office/2007/relationships/media" Target="../media/media11.mp4"/><Relationship Id="rId7" Type="http://schemas.openxmlformats.org/officeDocument/2006/relationships/video" Target="../media/media11.mp4"/><Relationship Id="rId6" Type="http://schemas.openxmlformats.org/officeDocument/2006/relationships/image" Target="../media/image118.png"/><Relationship Id="rId5" Type="http://schemas.microsoft.com/office/2007/relationships/media" Target="../media/media10.mp4"/><Relationship Id="rId4" Type="http://schemas.openxmlformats.org/officeDocument/2006/relationships/video" Target="../media/media10.mp4"/><Relationship Id="rId3" Type="http://schemas.openxmlformats.org/officeDocument/2006/relationships/image" Target="../media/image117.png"/><Relationship Id="rId2" Type="http://schemas.microsoft.com/office/2007/relationships/media" Target="../media/media9.mp4"/><Relationship Id="rId10" Type="http://schemas.openxmlformats.org/officeDocument/2006/relationships/slideLayout" Target="../slideLayouts/slideLayout2.xml"/><Relationship Id="rId1" Type="http://schemas.openxmlformats.org/officeDocument/2006/relationships/video" Target="../media/media9.mp4"/></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5065" y="1447800"/>
            <a:ext cx="8825865" cy="1015365"/>
          </a:xfrm>
        </p:spPr>
        <p:txBody>
          <a:bodyPr/>
          <a:lstStyle/>
          <a:p>
            <a:pPr algn="ctr"/>
            <a:r>
              <a:rPr lang="en-GB" sz="4800" b="1" dirty="0" smtClean="0">
                <a:latin typeface="Arial Rounded MT Bold" panose="020F0704030504030204" pitchFamily="34" charset="0"/>
              </a:rPr>
              <a:t>Paravalvular leak</a:t>
            </a:r>
            <a:endParaRPr lang="en-IN" sz="4800" b="1" dirty="0">
              <a:latin typeface="Arial Rounded MT Bold" panose="020F0704030504030204" pitchFamily="34" charset="0"/>
            </a:endParaRPr>
          </a:p>
        </p:txBody>
      </p:sp>
      <p:sp>
        <p:nvSpPr>
          <p:cNvPr id="3" name="Subtitle 2"/>
          <p:cNvSpPr>
            <a:spLocks noGrp="1"/>
          </p:cNvSpPr>
          <p:nvPr>
            <p:ph type="subTitle" idx="1"/>
          </p:nvPr>
        </p:nvSpPr>
        <p:spPr>
          <a:xfrm>
            <a:off x="7126986" y="3577705"/>
            <a:ext cx="2853627" cy="1842655"/>
          </a:xfrm>
        </p:spPr>
        <p:txBody>
          <a:bodyPr>
            <a:normAutofit/>
          </a:bodyPr>
          <a:lstStyle/>
          <a:p>
            <a:r>
              <a:rPr lang="en-GB" dirty="0" smtClean="0"/>
              <a:t>CHAIR -</a:t>
            </a:r>
            <a:endParaRPr lang="en-GB" dirty="0" smtClean="0"/>
          </a:p>
          <a:p>
            <a:r>
              <a:rPr lang="en-GB" dirty="0" smtClean="0"/>
              <a:t>DR KADER MUNEER </a:t>
            </a:r>
            <a:endParaRPr lang="en-GB" dirty="0" smtClean="0"/>
          </a:p>
          <a:p>
            <a:r>
              <a:rPr lang="en-GB" dirty="0" smtClean="0"/>
              <a:t>CARDIOLOGY</a:t>
            </a:r>
            <a:endParaRPr lang="en-GB" dirty="0" smtClean="0"/>
          </a:p>
          <a:p>
            <a:r>
              <a:rPr lang="en-GB" dirty="0" smtClean="0"/>
              <a:t>GMCH KOZHIKODE</a:t>
            </a:r>
            <a:endParaRPr lang="en-IN" dirty="0"/>
          </a:p>
        </p:txBody>
      </p:sp>
      <p:sp>
        <p:nvSpPr>
          <p:cNvPr id="5" name="Subtitle 2"/>
          <p:cNvSpPr txBox="1"/>
          <p:nvPr/>
        </p:nvSpPr>
        <p:spPr>
          <a:xfrm>
            <a:off x="2017920" y="3577705"/>
            <a:ext cx="2853627" cy="184265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panose="05040102010807070707"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panose="05040102010807070707"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panose="05040102010807070707"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panose="05040102010807070707"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panose="05040102010807070707"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panose="05040102010807070707"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panose="05040102010807070707"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panose="05040102010807070707" charset="2"/>
              <a:buNone/>
              <a:defRPr sz="1400" b="0" i="0" kern="1200">
                <a:solidFill>
                  <a:schemeClr val="tx1">
                    <a:tint val="75000"/>
                  </a:schemeClr>
                </a:solidFill>
                <a:latin typeface="+mj-lt"/>
                <a:ea typeface="+mj-ea"/>
                <a:cs typeface="+mj-cs"/>
              </a:defRPr>
            </a:lvl9pPr>
          </a:lstStyle>
          <a:p>
            <a:r>
              <a:rPr lang="en-GB" dirty="0" smtClean="0"/>
              <a:t>PRESENTER -</a:t>
            </a:r>
            <a:endParaRPr lang="en-GB" dirty="0" smtClean="0"/>
          </a:p>
          <a:p>
            <a:r>
              <a:rPr lang="en-GB" dirty="0" smtClean="0"/>
              <a:t>DR FARHAN P K</a:t>
            </a:r>
            <a:endParaRPr lang="en-GB" dirty="0" smtClean="0"/>
          </a:p>
          <a:p>
            <a:r>
              <a:rPr lang="en-GB" dirty="0" smtClean="0"/>
              <a:t>SR – CARDIOLOGY</a:t>
            </a:r>
            <a:endParaRPr lang="en-GB" dirty="0" smtClean="0"/>
          </a:p>
          <a:p>
            <a:r>
              <a:rPr lang="en-GB" dirty="0" smtClean="0"/>
              <a:t>GMCH KOZHIKODE</a:t>
            </a:r>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548005"/>
            <a:ext cx="9404985" cy="733425"/>
          </a:xfrm>
        </p:spPr>
        <p:txBody>
          <a:bodyPr/>
          <a:lstStyle/>
          <a:p>
            <a:r>
              <a:rPr lang="en-GB" altLang="en-US" sz="3200" dirty="0" smtClean="0">
                <a:latin typeface="Arial Rounded MT Bold" panose="020F0704030504030204" pitchFamily="34" charset="0"/>
                <a:cs typeface="Arial Rounded MT Bold" panose="020F0704030504030204" pitchFamily="34" charset="0"/>
              </a:rPr>
              <a:t>Incidence</a:t>
            </a:r>
            <a:endParaRPr lang="en-GB" altLang="en-US" sz="3200" dirty="0">
              <a:latin typeface="Arial Rounded MT Bold" panose="020F0704030504030204" pitchFamily="34" charset="0"/>
              <a:cs typeface="Arial Rounded MT Bold" panose="020F0704030504030204" pitchFamily="34" charset="0"/>
            </a:endParaRPr>
          </a:p>
        </p:txBody>
      </p:sp>
      <p:pic>
        <p:nvPicPr>
          <p:cNvPr id="4" name="Content Placeholder 3"/>
          <p:cNvPicPr>
            <a:picLocks noGrp="1" noChangeAspect="1"/>
          </p:cNvPicPr>
          <p:nvPr>
            <p:ph idx="1"/>
          </p:nvPr>
        </p:nvPicPr>
        <p:blipFill>
          <a:blip r:embed="rId1"/>
          <a:stretch>
            <a:fillRect/>
          </a:stretch>
        </p:blipFill>
        <p:spPr>
          <a:xfrm>
            <a:off x="930275" y="1633220"/>
            <a:ext cx="10330815" cy="3866515"/>
          </a:xfrm>
          <a:prstGeom prst="rect">
            <a:avLst/>
          </a:prstGeom>
        </p:spPr>
      </p:pic>
      <p:sp>
        <p:nvSpPr>
          <p:cNvPr id="3" name="Text Box 2"/>
          <p:cNvSpPr txBox="1"/>
          <p:nvPr/>
        </p:nvSpPr>
        <p:spPr>
          <a:xfrm>
            <a:off x="6694170" y="5786120"/>
            <a:ext cx="4674235" cy="706755"/>
          </a:xfrm>
          <a:prstGeom prst="rect">
            <a:avLst/>
          </a:prstGeom>
          <a:noFill/>
        </p:spPr>
        <p:txBody>
          <a:bodyPr wrap="square" rtlCol="0">
            <a:spAutoFit/>
          </a:bodyPr>
          <a:lstStyle/>
          <a:p>
            <a:r>
              <a:rPr lang="en-US" sz="1000" dirty="0"/>
              <a:t>Ruiz CE, Hahn RT, </a:t>
            </a:r>
            <a:r>
              <a:rPr lang="en-US" sz="1000" dirty="0" err="1"/>
              <a:t>Berrebi</a:t>
            </a:r>
            <a:r>
              <a:rPr lang="en-US" sz="1000" dirty="0"/>
              <a:t> A, Borer JS, </a:t>
            </a:r>
            <a:r>
              <a:rPr lang="en-US" sz="1000" dirty="0" err="1"/>
              <a:t>Cutlip</a:t>
            </a:r>
            <a:r>
              <a:rPr lang="en-US" sz="1000" dirty="0"/>
              <a:t> DE, Fontana G, </a:t>
            </a:r>
            <a:r>
              <a:rPr lang="en-US" sz="1000" dirty="0" err="1"/>
              <a:t>Gerosa</a:t>
            </a:r>
            <a:r>
              <a:rPr lang="en-US" sz="1000" dirty="0"/>
              <a:t> G, Ibrahim R, </a:t>
            </a:r>
            <a:r>
              <a:rPr lang="en-US" sz="1000" dirty="0" err="1"/>
              <a:t>Jelnin</a:t>
            </a:r>
            <a:r>
              <a:rPr lang="en-US" sz="1000" dirty="0"/>
              <a:t> V, </a:t>
            </a:r>
            <a:r>
              <a:rPr lang="en-US" sz="1000" dirty="0" err="1"/>
              <a:t>Jilaihawi</a:t>
            </a:r>
            <a:r>
              <a:rPr lang="en-US" sz="1000" dirty="0"/>
              <a:t> H, </a:t>
            </a:r>
            <a:r>
              <a:rPr lang="en-US" sz="1000" dirty="0" err="1"/>
              <a:t>Jolicoeur</a:t>
            </a:r>
            <a:r>
              <a:rPr lang="en-US" sz="1000" dirty="0"/>
              <a:t> EM. Clinical trial principles and endpoint definitions for </a:t>
            </a:r>
            <a:r>
              <a:rPr lang="en-US" sz="1000" dirty="0" err="1"/>
              <a:t>paravalvular</a:t>
            </a:r>
            <a:r>
              <a:rPr lang="en-US" sz="1000" dirty="0"/>
              <a:t> leaks in surgical prosthesis. European heart journal. 2018 Apr 14;39(15):1224-45.</a:t>
            </a:r>
            <a:endParaRPr lang="en-US" sz="1000" dirty="0"/>
          </a:p>
        </p:txBody>
      </p:sp>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3797300" y="4044950"/>
              <a:ext cx="654050" cy="6350"/>
            </p14:xfrm>
          </p:contentPart>
        </mc:Choice>
        <mc:Fallback xmlns="">
          <p:pic>
            <p:nvPicPr>
              <p:cNvPr id="5" name="Ink 4"/>
            </p:nvPicPr>
            <p:blipFill>
              <a:blip r:embed="rId3"/>
            </p:blipFill>
            <p:spPr>
              <a:xfrm>
                <a:off x="3797300" y="4044950"/>
                <a:ext cx="654050" cy="63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8166100" y="4038600"/>
              <a:ext cx="647700" cy="360"/>
            </p14:xfrm>
          </p:contentPart>
        </mc:Choice>
        <mc:Fallback xmlns="">
          <p:pic>
            <p:nvPicPr>
              <p:cNvPr id="6" name="Ink 5"/>
            </p:nvPicPr>
            <p:blipFill>
              <a:blip r:embed="rId5"/>
            </p:blipFill>
            <p:spPr>
              <a:xfrm>
                <a:off x="8166100" y="4038600"/>
                <a:ext cx="647700" cy="36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Ink 6"/>
              <p14:cNvContentPartPr/>
              <p14:nvPr/>
            </p14:nvContentPartPr>
            <p14:xfrm>
              <a:off x="5816600" y="4419600"/>
              <a:ext cx="660400" cy="6350"/>
            </p14:xfrm>
          </p:contentPart>
        </mc:Choice>
        <mc:Fallback xmlns="">
          <p:pic>
            <p:nvPicPr>
              <p:cNvPr id="7" name="Ink 6"/>
            </p:nvPicPr>
            <p:blipFill>
              <a:blip r:embed="rId7"/>
            </p:blipFill>
            <p:spPr>
              <a:xfrm>
                <a:off x="5816600" y="4419600"/>
                <a:ext cx="660400" cy="6350"/>
              </a:xfrm>
              <a:prstGeom prst="rect"/>
            </p:spPr>
          </p:pic>
        </mc:Fallback>
      </mc:AlternateContent>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latin typeface="Arial Rounded MT Bold" panose="020F0704030504030204" pitchFamily="34" charset="0"/>
                <a:cs typeface="Arial Rounded MT Bold" panose="020F0704030504030204" pitchFamily="34" charset="0"/>
              </a:rPr>
              <a:t>Clinical features/ Presentation</a:t>
            </a:r>
            <a:endParaRPr lang="en-GB" sz="3200" dirty="0" smtClean="0">
              <a:latin typeface="Arial Rounded MT Bold" panose="020F0704030504030204" pitchFamily="34" charset="0"/>
              <a:cs typeface="Arial Rounded MT Bold" panose="020F0704030504030204" pitchFamily="34" charset="0"/>
            </a:endParaRPr>
          </a:p>
        </p:txBody>
      </p:sp>
      <p:sp>
        <p:nvSpPr>
          <p:cNvPr id="3" name="Content Placeholder 2"/>
          <p:cNvSpPr>
            <a:spLocks noGrp="1"/>
          </p:cNvSpPr>
          <p:nvPr>
            <p:ph idx="1"/>
          </p:nvPr>
        </p:nvSpPr>
        <p:spPr>
          <a:xfrm>
            <a:off x="1102995" y="2315183"/>
            <a:ext cx="8946515" cy="3933217"/>
          </a:xfrm>
        </p:spPr>
        <p:txBody>
          <a:bodyPr>
            <a:normAutofit/>
          </a:bodyPr>
          <a:lstStyle/>
          <a:p>
            <a:pPr marL="0" indent="0">
              <a:buNone/>
            </a:pPr>
            <a:r>
              <a:rPr lang="en-GB" dirty="0" smtClean="0"/>
              <a:t>2% - 5% - clinically significant</a:t>
            </a:r>
            <a:endParaRPr lang="en-GB" dirty="0" smtClean="0"/>
          </a:p>
          <a:p>
            <a:pPr lvl="1"/>
            <a:endParaRPr lang="en-GB" sz="2000" dirty="0" smtClean="0"/>
          </a:p>
          <a:p>
            <a:pPr lvl="1"/>
            <a:r>
              <a:rPr lang="en-GB" sz="2000" dirty="0" smtClean="0"/>
              <a:t>90% - present with CHF</a:t>
            </a:r>
            <a:endParaRPr lang="en-GB" sz="2000" dirty="0" smtClean="0"/>
          </a:p>
          <a:p>
            <a:pPr lvl="1"/>
            <a:r>
              <a:rPr lang="en-GB" sz="2000" dirty="0" smtClean="0"/>
              <a:t>33% to 75% - </a:t>
            </a:r>
            <a:r>
              <a:rPr lang="en-GB" sz="2000" dirty="0" err="1" smtClean="0"/>
              <a:t>Hemolytic</a:t>
            </a:r>
            <a:r>
              <a:rPr lang="en-GB" sz="2000" dirty="0" smtClean="0"/>
              <a:t> </a:t>
            </a:r>
            <a:r>
              <a:rPr lang="en-GB" sz="2000" dirty="0" err="1" smtClean="0"/>
              <a:t>anemia</a:t>
            </a:r>
            <a:endParaRPr lang="en-GB" sz="2000" dirty="0" smtClean="0"/>
          </a:p>
          <a:p>
            <a:pPr lvl="1"/>
            <a:r>
              <a:rPr lang="en-GB" sz="2000" dirty="0" smtClean="0"/>
              <a:t>IE</a:t>
            </a:r>
            <a:endParaRPr lang="en-GB" sz="20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latin typeface="Arial Rounded MT Bold" panose="020F0704030504030204" pitchFamily="34" charset="0"/>
              </a:rPr>
              <a:t>Evaluation PVL</a:t>
            </a:r>
            <a:endParaRPr lang="en-GB" sz="3200" dirty="0" smtClean="0">
              <a:latin typeface="Arial Rounded MT Bold" panose="020F0704030504030204" pitchFamily="34" charset="0"/>
            </a:endParaRPr>
          </a:p>
        </p:txBody>
      </p:sp>
      <p:sp>
        <p:nvSpPr>
          <p:cNvPr id="3" name="Content Placeholder 2"/>
          <p:cNvSpPr>
            <a:spLocks noGrp="1"/>
          </p:cNvSpPr>
          <p:nvPr>
            <p:ph idx="1"/>
          </p:nvPr>
        </p:nvSpPr>
        <p:spPr/>
        <p:txBody>
          <a:bodyPr/>
          <a:lstStyle/>
          <a:p>
            <a:r>
              <a:rPr lang="en-GB" dirty="0" smtClean="0"/>
              <a:t>Clinical evaluation</a:t>
            </a:r>
            <a:endParaRPr lang="en-GB" dirty="0" smtClean="0"/>
          </a:p>
          <a:p>
            <a:r>
              <a:rPr lang="en-GB" dirty="0" smtClean="0"/>
              <a:t>Lab investigations</a:t>
            </a:r>
            <a:endParaRPr lang="en-GB" dirty="0" smtClean="0"/>
          </a:p>
          <a:p>
            <a:r>
              <a:rPr lang="en-GB" dirty="0" smtClean="0"/>
              <a:t>Imaging </a:t>
            </a:r>
            <a:endParaRPr lang="en-GB" dirty="0" smtClean="0"/>
          </a:p>
          <a:p>
            <a:pPr lvl="1">
              <a:buFont typeface="Arial" panose="020B0604020202020204" pitchFamily="34" charset="0"/>
              <a:buChar char="•"/>
            </a:pPr>
            <a:r>
              <a:rPr lang="en-GB" sz="2000" dirty="0" smtClean="0"/>
              <a:t>Gold standard : Echo  </a:t>
            </a:r>
            <a:endParaRPr lang="en-GB" sz="2000" dirty="0" smtClean="0"/>
          </a:p>
          <a:p>
            <a:pPr lvl="1">
              <a:buFont typeface="Arial" panose="020B0604020202020204" pitchFamily="34" charset="0"/>
              <a:buChar char="•"/>
            </a:pPr>
            <a:r>
              <a:rPr lang="en-GB" sz="2000" dirty="0" smtClean="0"/>
              <a:t>Angiography</a:t>
            </a:r>
            <a:endParaRPr lang="en-GB" sz="2000" dirty="0" smtClean="0"/>
          </a:p>
          <a:p>
            <a:pPr lvl="1">
              <a:buFont typeface="Arial" panose="020B0604020202020204" pitchFamily="34" charset="0"/>
              <a:buChar char="•"/>
            </a:pPr>
            <a:r>
              <a:rPr lang="en-GB" sz="2000" dirty="0" smtClean="0"/>
              <a:t>CMR, CT</a:t>
            </a:r>
            <a:endParaRPr lang="en-IN"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627052"/>
          </a:xfrm>
        </p:spPr>
        <p:txBody>
          <a:bodyPr/>
          <a:lstStyle/>
          <a:p>
            <a:r>
              <a:rPr lang="en-GB" sz="3200" u="sng" dirty="0" smtClean="0">
                <a:latin typeface="Arial Rounded MT Bold" panose="020F0704030504030204" pitchFamily="34" charset="0"/>
              </a:rPr>
              <a:t>ECHO Assessment of PVL</a:t>
            </a:r>
            <a:endParaRPr lang="en-GB" sz="3200" u="sng" dirty="0" smtClean="0">
              <a:latin typeface="Arial Rounded MT Bold" panose="020F0704030504030204" pitchFamily="34" charset="0"/>
            </a:endParaRPr>
          </a:p>
        </p:txBody>
      </p:sp>
      <p:sp>
        <p:nvSpPr>
          <p:cNvPr id="3" name="Content Placeholder 2"/>
          <p:cNvSpPr>
            <a:spLocks noGrp="1"/>
          </p:cNvSpPr>
          <p:nvPr>
            <p:ph idx="1"/>
          </p:nvPr>
        </p:nvSpPr>
        <p:spPr>
          <a:xfrm>
            <a:off x="1102995" y="1438910"/>
            <a:ext cx="8946515" cy="4809490"/>
          </a:xfrm>
        </p:spPr>
        <p:txBody>
          <a:bodyPr>
            <a:normAutofit/>
          </a:bodyPr>
          <a:lstStyle/>
          <a:p>
            <a:endParaRPr lang="en-GB" dirty="0"/>
          </a:p>
          <a:p>
            <a:endParaRPr lang="en-GB" dirty="0"/>
          </a:p>
          <a:p>
            <a:r>
              <a:rPr lang="en-GB" dirty="0"/>
              <a:t>P</a:t>
            </a:r>
            <a:r>
              <a:rPr lang="en-IN" dirty="0" err="1"/>
              <a:t>rosthetic</a:t>
            </a:r>
            <a:r>
              <a:rPr lang="en-IN" dirty="0"/>
              <a:t> valve structural </a:t>
            </a:r>
            <a:r>
              <a:rPr lang="en-IN" dirty="0" smtClean="0"/>
              <a:t>integrity</a:t>
            </a:r>
            <a:r>
              <a:rPr lang="en-GB" altLang="en-IN" dirty="0" smtClean="0"/>
              <a:t>,</a:t>
            </a:r>
            <a:r>
              <a:rPr lang="en-IN" dirty="0" smtClean="0"/>
              <a:t> mobility</a:t>
            </a:r>
            <a:r>
              <a:rPr lang="en-GB" altLang="en-IN" dirty="0" smtClean="0"/>
              <a:t> &amp; functioning</a:t>
            </a:r>
            <a:endParaRPr lang="en-IN" dirty="0"/>
          </a:p>
          <a:p>
            <a:r>
              <a:rPr lang="en-GB" dirty="0"/>
              <a:t>PVL : Location, size, shape, number, severity</a:t>
            </a:r>
            <a:endParaRPr lang="en-GB" dirty="0"/>
          </a:p>
          <a:p>
            <a:r>
              <a:rPr lang="en-GB" dirty="0"/>
              <a:t>Condition of IAS, any chamber enlargement</a:t>
            </a:r>
            <a:endParaRPr lang="en-GB" dirty="0"/>
          </a:p>
          <a:p>
            <a:r>
              <a:rPr lang="en-GB" altLang="en-IN" dirty="0"/>
              <a:t>r/o IE</a:t>
            </a:r>
            <a:endParaRPr lang="en-GB" altLang="en-IN" dirty="0"/>
          </a:p>
          <a:p>
            <a:pPr marL="0" indent="0">
              <a:buNone/>
            </a:pPr>
            <a:endParaRPr lang="en-GB" altLang="en-IN" dirty="0"/>
          </a:p>
          <a:p>
            <a:pPr marL="0" indent="0">
              <a:buNone/>
            </a:pPr>
            <a:endParaRPr lang="en-GB" altLang="en-IN" dirty="0"/>
          </a:p>
          <a:p>
            <a:pPr marL="0" indent="0">
              <a:buNone/>
            </a:pPr>
            <a:r>
              <a:rPr lang="en-GB" altLang="en-IN" dirty="0"/>
              <a:t>                                             </a:t>
            </a:r>
            <a:endParaRPr lang="en-I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5795" y="452755"/>
            <a:ext cx="9404985" cy="605790"/>
          </a:xfrm>
        </p:spPr>
        <p:txBody>
          <a:bodyPr/>
          <a:lstStyle/>
          <a:p>
            <a:r>
              <a:rPr lang="en-GB" altLang="en-IN" sz="2400" dirty="0">
                <a:sym typeface="+mn-ea"/>
              </a:rPr>
              <a:t>D</a:t>
            </a:r>
            <a:r>
              <a:rPr lang="en-IN" sz="2400" dirty="0" err="1">
                <a:sym typeface="+mn-ea"/>
              </a:rPr>
              <a:t>ehiscence</a:t>
            </a:r>
            <a:endParaRPr lang="en-GB" altLang="en-IN" sz="2400" dirty="0" smtClean="0">
              <a:sym typeface="+mn-ea"/>
            </a:endParaRPr>
          </a:p>
        </p:txBody>
      </p:sp>
      <p:pic>
        <p:nvPicPr>
          <p:cNvPr id="4" name="Content Placeholder 3"/>
          <p:cNvPicPr>
            <a:picLocks noGrp="1" noChangeAspect="1"/>
          </p:cNvPicPr>
          <p:nvPr>
            <p:ph sz="half" idx="1"/>
          </p:nvPr>
        </p:nvPicPr>
        <p:blipFill>
          <a:blip r:embed="rId1"/>
          <a:stretch>
            <a:fillRect/>
          </a:stretch>
        </p:blipFill>
        <p:spPr>
          <a:xfrm>
            <a:off x="446405" y="1058545"/>
            <a:ext cx="6846570" cy="5291455"/>
          </a:xfrm>
          <a:prstGeom prst="rect">
            <a:avLst/>
          </a:prstGeom>
        </p:spPr>
      </p:pic>
      <p:sp>
        <p:nvSpPr>
          <p:cNvPr id="3" name="Text Box 2"/>
          <p:cNvSpPr txBox="1"/>
          <p:nvPr/>
        </p:nvSpPr>
        <p:spPr>
          <a:xfrm>
            <a:off x="7350760" y="6069965"/>
            <a:ext cx="4006850" cy="580390"/>
          </a:xfrm>
          <a:prstGeom prst="rect">
            <a:avLst/>
          </a:prstGeom>
          <a:noFill/>
        </p:spPr>
        <p:txBody>
          <a:bodyPr wrap="square" rtlCol="0">
            <a:noAutofit/>
          </a:bodyPr>
          <a:lstStyle/>
          <a:p>
            <a:r>
              <a:rPr lang="en-US" sz="1000">
                <a:sym typeface="+mn-ea"/>
              </a:rPr>
              <a:t>Closure of prosthetic paravalvular leaks: a long</a:t>
            </a:r>
            <a:r>
              <a:rPr lang="en-GB" altLang="en-US" sz="1000">
                <a:sym typeface="+mn-ea"/>
              </a:rPr>
              <a:t> </a:t>
            </a:r>
            <a:r>
              <a:rPr lang="en-US" sz="1000">
                <a:sym typeface="+mn-ea"/>
              </a:rPr>
              <a:t>way to go</a:t>
            </a:r>
            <a:r>
              <a:rPr lang="en-GB" altLang="en-US" sz="1000">
                <a:sym typeface="+mn-ea"/>
              </a:rPr>
              <a:t> . </a:t>
            </a:r>
            <a:r>
              <a:rPr lang="en-US" sz="1000">
                <a:sym typeface="+mn-ea"/>
              </a:rPr>
              <a:t>Carlos E. Ruiz</a:t>
            </a:r>
            <a:r>
              <a:rPr lang="en-GB" altLang="en-US" sz="1000">
                <a:sym typeface="+mn-ea"/>
              </a:rPr>
              <a:t> European Heart Journal Supplements (2010) 12 (Supplement E), E52–E62</a:t>
            </a:r>
            <a:endParaRPr lang="en-GB" altLang="en-US" sz="1000"/>
          </a:p>
          <a:p>
            <a:endParaRPr lang="en-GB" altLang="en-US" sz="1000"/>
          </a:p>
        </p:txBody>
      </p:sp>
      <p:pic>
        <p:nvPicPr>
          <p:cNvPr id="5" name="mmc3">
            <a:hlinkClick r:id="" action="ppaction://media"/>
          </p:cNvPr>
          <p:cNvPicPr>
            <a:picLocks noGrp="1" noChangeAspect="1"/>
          </p:cNvPicPr>
          <p:nvPr>
            <p:ph sz="half" idx="2"/>
            <a:videoFile r:link="rId2"/>
            <p:extLst>
              <p:ext uri="{DAA4B4D4-6D71-4841-9C94-3DE7FCFB9230}">
                <p14:media xmlns:p14="http://schemas.microsoft.com/office/powerpoint/2010/main" r:embed="rId3"/>
              </p:ext>
            </p:extLst>
          </p:nvPr>
        </p:nvPicPr>
        <p:blipFill>
          <a:blip r:embed="rId4"/>
          <a:stretch>
            <a:fillRect/>
          </a:stretch>
        </p:blipFill>
        <p:spPr>
          <a:xfrm>
            <a:off x="7416800" y="1297305"/>
            <a:ext cx="4640580" cy="2610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1">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1"/>
          <a:stretch>
            <a:fillRect/>
          </a:stretch>
        </p:blipFill>
        <p:spPr>
          <a:xfrm>
            <a:off x="1615228" y="452718"/>
            <a:ext cx="8141614" cy="578991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endParaRPr lang="en-IN" dirty="0"/>
          </a:p>
        </p:txBody>
      </p:sp>
      <p:sp>
        <p:nvSpPr>
          <p:cNvPr id="3" name="Content Placeholder 2"/>
          <p:cNvSpPr>
            <a:spLocks noGrp="1"/>
          </p:cNvSpPr>
          <p:nvPr>
            <p:ph idx="1"/>
          </p:nvPr>
        </p:nvSpPr>
        <p:spPr>
          <a:xfrm>
            <a:off x="855224" y="1641637"/>
            <a:ext cx="4604385" cy="3018790"/>
          </a:xfrm>
        </p:spPr>
        <p:txBody>
          <a:bodyPr/>
          <a:lstStyle/>
          <a:p>
            <a:r>
              <a:rPr lang="en-GB" dirty="0"/>
              <a:t>Because of shielding and reverberations of the prosthesis, detection of regurgitation with </a:t>
            </a:r>
            <a:r>
              <a:rPr lang="en-GB" b="1" dirty="0">
                <a:solidFill>
                  <a:schemeClr val="accent1">
                    <a:lumMod val="60000"/>
                    <a:lumOff val="40000"/>
                  </a:schemeClr>
                </a:solidFill>
              </a:rPr>
              <a:t>TTE</a:t>
            </a:r>
            <a:r>
              <a:rPr lang="en-GB" dirty="0"/>
              <a:t> is more difficult for valves in the </a:t>
            </a:r>
            <a:r>
              <a:rPr lang="en-GB" b="1" dirty="0">
                <a:solidFill>
                  <a:schemeClr val="accent1">
                    <a:lumMod val="60000"/>
                    <a:lumOff val="40000"/>
                  </a:schemeClr>
                </a:solidFill>
              </a:rPr>
              <a:t>mitral </a:t>
            </a:r>
            <a:r>
              <a:rPr lang="en-GB" b="1" dirty="0">
                <a:solidFill>
                  <a:schemeClr val="accent1">
                    <a:lumMod val="60000"/>
                    <a:lumOff val="40000"/>
                  </a:schemeClr>
                </a:solidFill>
              </a:rPr>
              <a:t>&amp;</a:t>
            </a:r>
            <a:r>
              <a:rPr lang="en-GB" b="1" dirty="0" smtClean="0">
                <a:solidFill>
                  <a:schemeClr val="accent1">
                    <a:lumMod val="60000"/>
                    <a:lumOff val="40000"/>
                  </a:schemeClr>
                </a:solidFill>
              </a:rPr>
              <a:t> </a:t>
            </a:r>
            <a:r>
              <a:rPr lang="en-GB" b="1" dirty="0">
                <a:solidFill>
                  <a:schemeClr val="accent1">
                    <a:lumMod val="60000"/>
                    <a:lumOff val="40000"/>
                  </a:schemeClr>
                </a:solidFill>
              </a:rPr>
              <a:t>tricuspid </a:t>
            </a:r>
            <a:r>
              <a:rPr lang="en-GB" dirty="0"/>
              <a:t>positions</a:t>
            </a:r>
            <a:endParaRPr lang="en-GB" dirty="0" smtClean="0"/>
          </a:p>
          <a:p>
            <a:endParaRPr lang="en-IN" dirty="0"/>
          </a:p>
        </p:txBody>
      </p:sp>
      <p:pic>
        <p:nvPicPr>
          <p:cNvPr id="4" name="Picture 3"/>
          <p:cNvPicPr>
            <a:picLocks noChangeAspect="1"/>
          </p:cNvPicPr>
          <p:nvPr/>
        </p:nvPicPr>
        <p:blipFill>
          <a:blip r:embed="rId1"/>
          <a:stretch>
            <a:fillRect/>
          </a:stretch>
        </p:blipFill>
        <p:spPr>
          <a:xfrm>
            <a:off x="5810885" y="1359535"/>
            <a:ext cx="5326380" cy="3909695"/>
          </a:xfrm>
          <a:prstGeom prst="rect">
            <a:avLst/>
          </a:prstGeom>
        </p:spPr>
      </p:pic>
      <p:sp>
        <p:nvSpPr>
          <p:cNvPr id="5" name="TextBox 4"/>
          <p:cNvSpPr txBox="1"/>
          <p:nvPr/>
        </p:nvSpPr>
        <p:spPr>
          <a:xfrm>
            <a:off x="7558392" y="6225702"/>
            <a:ext cx="3774332" cy="577081"/>
          </a:xfrm>
          <a:prstGeom prst="rect">
            <a:avLst/>
          </a:prstGeom>
          <a:noFill/>
        </p:spPr>
        <p:txBody>
          <a:bodyPr wrap="square" rtlCol="0">
            <a:spAutoFit/>
          </a:bodyPr>
          <a:lstStyle/>
          <a:p>
            <a:r>
              <a:rPr lang="en-GB" sz="1050" dirty="0"/>
              <a:t>Journal of the American Society of Echocardiography Volume 22 Number 9</a:t>
            </a:r>
            <a:endParaRPr lang="en-IN" sz="1050" dirty="0"/>
          </a:p>
          <a:p>
            <a:endParaRPr lang="en-IN" sz="105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452755"/>
            <a:ext cx="9404985" cy="627015"/>
          </a:xfrm>
        </p:spPr>
        <p:txBody>
          <a:bodyPr/>
          <a:lstStyle/>
          <a:p>
            <a:r>
              <a:rPr lang="en-GB" altLang="en-IN" sz="3200" dirty="0">
                <a:latin typeface="Arial Rounded MT Bold" panose="020F0704030504030204" pitchFamily="34" charset="0"/>
              </a:rPr>
              <a:t> </a:t>
            </a:r>
            <a:r>
              <a:rPr lang="en-GB" sz="3200" dirty="0" smtClean="0">
                <a:latin typeface="Arial Rounded MT Bold" panose="020F0704030504030204" pitchFamily="34" charset="0"/>
                <a:sym typeface="+mn-ea"/>
              </a:rPr>
              <a:t>When to assess by Echo</a:t>
            </a:r>
            <a:endParaRPr lang="en-GB" altLang="en-IN" sz="3200" dirty="0" smtClean="0">
              <a:latin typeface="Arial Rounded MT Bold" panose="020F0704030504030204" pitchFamily="34" charset="0"/>
              <a:sym typeface="+mn-ea"/>
            </a:endParaRPr>
          </a:p>
        </p:txBody>
      </p:sp>
      <p:sp>
        <p:nvSpPr>
          <p:cNvPr id="3" name="Content Placeholder 2"/>
          <p:cNvSpPr>
            <a:spLocks noGrp="1"/>
          </p:cNvSpPr>
          <p:nvPr>
            <p:ph idx="1"/>
          </p:nvPr>
        </p:nvSpPr>
        <p:spPr>
          <a:xfrm>
            <a:off x="1104265" y="1363980"/>
            <a:ext cx="8946515" cy="4958080"/>
          </a:xfrm>
        </p:spPr>
        <p:txBody>
          <a:bodyPr>
            <a:noAutofit/>
          </a:bodyPr>
          <a:lstStyle/>
          <a:p>
            <a:r>
              <a:rPr lang="en-GB" b="1" dirty="0" smtClean="0">
                <a:solidFill>
                  <a:srgbClr val="0070C0"/>
                </a:solidFill>
              </a:rPr>
              <a:t>American </a:t>
            </a:r>
            <a:r>
              <a:rPr lang="en-GB" b="1" dirty="0">
                <a:solidFill>
                  <a:srgbClr val="0070C0"/>
                </a:solidFill>
              </a:rPr>
              <a:t>Society of </a:t>
            </a:r>
            <a:r>
              <a:rPr lang="en-GB" b="1" dirty="0" err="1">
                <a:solidFill>
                  <a:srgbClr val="0070C0"/>
                </a:solidFill>
              </a:rPr>
              <a:t>Anesthesiologists</a:t>
            </a:r>
            <a:r>
              <a:rPr lang="en-GB" dirty="0"/>
              <a:t> : </a:t>
            </a:r>
            <a:r>
              <a:rPr lang="en-GB" dirty="0" smtClean="0"/>
              <a:t>Intraoperative </a:t>
            </a:r>
            <a:r>
              <a:rPr lang="en-GB" dirty="0"/>
              <a:t>TEE - </a:t>
            </a:r>
            <a:r>
              <a:rPr lang="en-GB" dirty="0" smtClean="0"/>
              <a:t>class </a:t>
            </a:r>
            <a:r>
              <a:rPr lang="en-GB" dirty="0"/>
              <a:t>II </a:t>
            </a:r>
            <a:r>
              <a:rPr lang="en-GB" dirty="0" smtClean="0"/>
              <a:t>indication</a:t>
            </a:r>
            <a:endParaRPr lang="en-GB" dirty="0" smtClean="0"/>
          </a:p>
          <a:p>
            <a:r>
              <a:rPr lang="en-GB" b="1" dirty="0">
                <a:solidFill>
                  <a:srgbClr val="0070C0"/>
                </a:solidFill>
              </a:rPr>
              <a:t>ACC &amp; AHA</a:t>
            </a:r>
            <a:r>
              <a:rPr lang="en-GB" dirty="0"/>
              <a:t> practice guidelines recommend TEE as a class I indication for patients undergoing valve </a:t>
            </a:r>
            <a:r>
              <a:rPr lang="en-GB" dirty="0" smtClean="0"/>
              <a:t>replacement</a:t>
            </a:r>
            <a:endParaRPr lang="en-GB" dirty="0" smtClean="0"/>
          </a:p>
          <a:p>
            <a:endParaRPr lang="en-GB" dirty="0"/>
          </a:p>
          <a:p>
            <a:r>
              <a:rPr lang="en-GB" b="1" dirty="0">
                <a:solidFill>
                  <a:schemeClr val="bg1"/>
                </a:solidFill>
                <a:highlight>
                  <a:srgbClr val="FFFF00"/>
                </a:highlight>
              </a:rPr>
              <a:t>Prosthetic valve (</a:t>
            </a:r>
            <a:r>
              <a:rPr lang="en-GB" b="1" dirty="0" smtClean="0">
                <a:solidFill>
                  <a:schemeClr val="bg1"/>
                </a:solidFill>
                <a:highlight>
                  <a:srgbClr val="FFFF00"/>
                </a:highlight>
              </a:rPr>
              <a:t>intraop TEE) assessment</a:t>
            </a:r>
            <a:r>
              <a:rPr lang="en-GB" dirty="0" smtClean="0"/>
              <a:t> </a:t>
            </a:r>
            <a:endParaRPr lang="en-GB" dirty="0"/>
          </a:p>
          <a:p>
            <a:pPr marL="457200" lvl="1" indent="0">
              <a:buNone/>
            </a:pPr>
            <a:r>
              <a:rPr lang="en-GB" sz="2000" dirty="0"/>
              <a:t>(1) </a:t>
            </a:r>
            <a:r>
              <a:rPr lang="en-GB" sz="2000" dirty="0" smtClean="0"/>
              <a:t>After </a:t>
            </a:r>
            <a:r>
              <a:rPr lang="en-GB" sz="2000" dirty="0"/>
              <a:t>native </a:t>
            </a:r>
            <a:r>
              <a:rPr lang="en-GB" sz="2000" dirty="0" smtClean="0"/>
              <a:t>valve replacement</a:t>
            </a:r>
            <a:endParaRPr lang="en-GB" sz="2000" dirty="0"/>
          </a:p>
          <a:p>
            <a:pPr marL="457200" lvl="1" indent="0">
              <a:buNone/>
            </a:pPr>
            <a:r>
              <a:rPr lang="en-GB" sz="2000" dirty="0"/>
              <a:t>(2) </a:t>
            </a:r>
            <a:r>
              <a:rPr lang="en-GB" sz="2000" dirty="0"/>
              <a:t>Prior to redo valve surgery in dysfunctional prosthetic </a:t>
            </a:r>
            <a:r>
              <a:rPr lang="en-GB" sz="2000" dirty="0" smtClean="0"/>
              <a:t>valve</a:t>
            </a:r>
            <a:endParaRPr lang="en-GB" sz="2000" dirty="0" smtClean="0"/>
          </a:p>
          <a:p>
            <a:pPr marL="457200" lvl="1" indent="0">
              <a:buNone/>
            </a:pPr>
            <a:r>
              <a:rPr lang="en-GB" sz="2000" dirty="0" smtClean="0"/>
              <a:t>(</a:t>
            </a:r>
            <a:r>
              <a:rPr lang="en-GB" sz="2000" dirty="0"/>
              <a:t>3) </a:t>
            </a:r>
            <a:r>
              <a:rPr lang="en-GB" sz="2000" dirty="0" smtClean="0"/>
              <a:t>Unrelated </a:t>
            </a:r>
            <a:r>
              <a:rPr lang="en-GB" sz="2000" dirty="0"/>
              <a:t>cardiac surgery as a part of comprehensive TEE</a:t>
            </a:r>
            <a:endParaRPr lang="en-GB" sz="2000" dirty="0"/>
          </a:p>
          <a:p>
            <a:endParaRPr lang="en-GB" dirty="0" smtClean="0"/>
          </a:p>
          <a:p>
            <a:pPr marL="0" indent="0" algn="ctr">
              <a:buNone/>
            </a:pPr>
            <a:r>
              <a:rPr lang="en-GB" dirty="0" smtClean="0"/>
              <a:t>Postoperatively</a:t>
            </a:r>
            <a:r>
              <a:rPr lang="en-GB" dirty="0"/>
              <a:t>, any regurgitation that is graded </a:t>
            </a:r>
            <a:r>
              <a:rPr lang="en-GB" u="sng" dirty="0"/>
              <a:t>moderate or severe</a:t>
            </a:r>
            <a:r>
              <a:rPr lang="en-GB" dirty="0"/>
              <a:t> </a:t>
            </a:r>
            <a:r>
              <a:rPr lang="en-GB" dirty="0" smtClean="0"/>
              <a:t>should </a:t>
            </a:r>
            <a:r>
              <a:rPr lang="en-GB" dirty="0"/>
              <a:t>be surgically corrected immediately</a:t>
            </a:r>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IN" dirty="0"/>
              <a:t> </a:t>
            </a:r>
            <a:endParaRPr lang="en-GB" altLang="en-IN" dirty="0"/>
          </a:p>
        </p:txBody>
      </p:sp>
      <p:sp>
        <p:nvSpPr>
          <p:cNvPr id="3" name="Content Placeholder 2"/>
          <p:cNvSpPr>
            <a:spLocks noGrp="1"/>
          </p:cNvSpPr>
          <p:nvPr>
            <p:ph idx="1"/>
          </p:nvPr>
        </p:nvSpPr>
        <p:spPr>
          <a:xfrm>
            <a:off x="890905" y="1205865"/>
            <a:ext cx="9158605" cy="5095240"/>
          </a:xfrm>
        </p:spPr>
        <p:txBody>
          <a:bodyPr>
            <a:normAutofit/>
          </a:bodyPr>
          <a:lstStyle/>
          <a:p>
            <a:r>
              <a:rPr lang="en-GB" b="1" dirty="0">
                <a:solidFill>
                  <a:srgbClr val="FFFF00"/>
                </a:solidFill>
              </a:rPr>
              <a:t>TTE after valve implantation</a:t>
            </a:r>
            <a:r>
              <a:rPr lang="en-GB" dirty="0"/>
              <a:t> </a:t>
            </a:r>
            <a:endParaRPr lang="en-GB" dirty="0"/>
          </a:p>
          <a:p>
            <a:pPr>
              <a:buFont typeface="Arial" panose="020B0604020202020204" pitchFamily="34" charset="0"/>
              <a:buChar char="•"/>
            </a:pPr>
            <a:r>
              <a:rPr lang="en-GB" dirty="0"/>
              <a:t>Before hospital discharge</a:t>
            </a:r>
            <a:endParaRPr lang="en-GB" dirty="0"/>
          </a:p>
          <a:p>
            <a:pPr>
              <a:buFont typeface="Arial" panose="020B0604020202020204" pitchFamily="34" charset="0"/>
              <a:buChar char="•"/>
            </a:pPr>
            <a:r>
              <a:rPr lang="en-GB" dirty="0"/>
              <a:t>at the first visit (6 weeks - 3 months after surgery)</a:t>
            </a:r>
            <a:endParaRPr lang="en-GB" dirty="0"/>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dirty="0" smtClean="0"/>
          </a:p>
          <a:p>
            <a:r>
              <a:rPr lang="en-GB" b="1" dirty="0">
                <a:solidFill>
                  <a:srgbClr val="FFFF00"/>
                </a:solidFill>
              </a:rPr>
              <a:t>Follow-up Echo</a:t>
            </a:r>
            <a:endParaRPr lang="en-GB" dirty="0"/>
          </a:p>
          <a:p>
            <a:pPr>
              <a:buFont typeface="Arial" panose="020B0604020202020204" pitchFamily="34" charset="0"/>
              <a:buChar char="•"/>
            </a:pPr>
            <a:r>
              <a:rPr lang="en-GB" dirty="0" smtClean="0"/>
              <a:t>BPVs </a:t>
            </a:r>
            <a:r>
              <a:rPr lang="en-GB" dirty="0"/>
              <a:t>: annually, from 10 years after implantation  </a:t>
            </a:r>
            <a:endParaRPr lang="en-GB" dirty="0" smtClean="0"/>
          </a:p>
          <a:p>
            <a:pPr>
              <a:buFont typeface="Arial" panose="020B0604020202020204" pitchFamily="34" charset="0"/>
              <a:buChar char="•"/>
            </a:pPr>
            <a:r>
              <a:rPr lang="en-GB" dirty="0" smtClean="0"/>
              <a:t>Mechanical </a:t>
            </a:r>
            <a:r>
              <a:rPr lang="en-GB" dirty="0"/>
              <a:t>valve prostheses : Not needed routinely</a:t>
            </a:r>
            <a:endParaRPr lang="en-GB" dirty="0"/>
          </a:p>
          <a:p>
            <a:pPr>
              <a:buFont typeface="Arial" panose="020B0604020202020204" pitchFamily="34" charset="0"/>
              <a:buChar char="•"/>
            </a:pPr>
            <a:r>
              <a:rPr lang="en-GB" altLang="en-IN" dirty="0" smtClean="0"/>
              <a:t>After </a:t>
            </a:r>
            <a:r>
              <a:rPr lang="en-GB" altLang="en-IN" dirty="0"/>
              <a:t>PVL closure : yearly</a:t>
            </a:r>
            <a:endParaRPr lang="en-GB" alt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452755"/>
            <a:ext cx="9404985" cy="700405"/>
          </a:xfrm>
        </p:spPr>
        <p:txBody>
          <a:bodyPr/>
          <a:lstStyle/>
          <a:p>
            <a:r>
              <a:rPr lang="en-GB" altLang="en-US" sz="3200">
                <a:latin typeface="Arial Rounded MT Bold" panose="020F0704030504030204" pitchFamily="34" charset="0"/>
                <a:cs typeface="Arial Rounded MT Bold" panose="020F0704030504030204" pitchFamily="34" charset="0"/>
              </a:rPr>
              <a:t>Localisation</a:t>
            </a:r>
            <a:endParaRPr lang="en-GB" altLang="en-US" sz="3200">
              <a:latin typeface="Arial Rounded MT Bold" panose="020F0704030504030204" pitchFamily="34" charset="0"/>
              <a:cs typeface="Arial Rounded MT Bold" panose="020F0704030504030204" pitchFamily="34" charset="0"/>
            </a:endParaRPr>
          </a:p>
        </p:txBody>
      </p:sp>
      <p:pic>
        <p:nvPicPr>
          <p:cNvPr id="4" name="Content Placeholder 3"/>
          <p:cNvPicPr>
            <a:picLocks noGrp="1" noChangeAspect="1"/>
          </p:cNvPicPr>
          <p:nvPr>
            <p:ph idx="1"/>
          </p:nvPr>
        </p:nvPicPr>
        <p:blipFill>
          <a:blip r:embed="rId1"/>
          <a:srcRect b="33728"/>
          <a:stretch>
            <a:fillRect/>
          </a:stretch>
        </p:blipFill>
        <p:spPr>
          <a:xfrm>
            <a:off x="2830601" y="1460323"/>
            <a:ext cx="6569075" cy="464566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452755"/>
            <a:ext cx="9404985" cy="542925"/>
          </a:xfrm>
        </p:spPr>
        <p:txBody>
          <a:bodyPr/>
          <a:lstStyle/>
          <a:p>
            <a:r>
              <a:rPr lang="en-GB" sz="3200" dirty="0" smtClean="0"/>
              <a:t>References</a:t>
            </a:r>
            <a:endParaRPr lang="en-GB" sz="3200" dirty="0" smtClean="0"/>
          </a:p>
        </p:txBody>
      </p:sp>
      <p:sp>
        <p:nvSpPr>
          <p:cNvPr id="3" name="Content Placeholder 2"/>
          <p:cNvSpPr>
            <a:spLocks noGrp="1"/>
          </p:cNvSpPr>
          <p:nvPr>
            <p:ph idx="1"/>
          </p:nvPr>
        </p:nvSpPr>
        <p:spPr>
          <a:xfrm>
            <a:off x="1102995" y="1226820"/>
            <a:ext cx="8946515" cy="5021580"/>
          </a:xfrm>
        </p:spPr>
        <p:txBody>
          <a:bodyPr>
            <a:noAutofit/>
          </a:bodyPr>
          <a:lstStyle/>
          <a:p>
            <a:r>
              <a:rPr lang="en-GB" sz="1600" dirty="0" err="1" smtClean="0"/>
              <a:t>Text book of clinical echocardiography - Catherine Otto Ed 6</a:t>
            </a:r>
            <a:endParaRPr lang="en-GB" sz="1600" dirty="0" err="1" smtClean="0"/>
          </a:p>
          <a:p>
            <a:r>
              <a:rPr lang="en-GB" sz="1600" dirty="0" err="1" smtClean="0"/>
              <a:t>Topol</a:t>
            </a:r>
            <a:r>
              <a:rPr lang="en-GB" sz="1600" dirty="0" smtClean="0"/>
              <a:t>  Text book of interventional cardiology Ed. 8</a:t>
            </a:r>
            <a:endParaRPr lang="en-GB" sz="1600" dirty="0" smtClean="0"/>
          </a:p>
          <a:p>
            <a:r>
              <a:rPr lang="en-GB" sz="1600" dirty="0"/>
              <a:t>Journal of the American Society of Echocardiography Volume 22 Number 9</a:t>
            </a:r>
            <a:endParaRPr lang="en-IN" sz="1600" dirty="0"/>
          </a:p>
          <a:p>
            <a:r>
              <a:rPr lang="en-IN" sz="1600" dirty="0"/>
              <a:t>Practice guidelines for perioperative </a:t>
            </a:r>
            <a:r>
              <a:rPr lang="en-GB" altLang="en-IN" sz="1600" dirty="0"/>
              <a:t>TEE</a:t>
            </a:r>
            <a:r>
              <a:rPr lang="en-IN" sz="1600" dirty="0"/>
              <a:t>. A report by the American Society of </a:t>
            </a:r>
            <a:r>
              <a:rPr lang="en-IN" sz="1600" dirty="0" err="1"/>
              <a:t>Anesthesiologists</a:t>
            </a:r>
            <a:r>
              <a:rPr lang="en-IN" sz="1600" dirty="0"/>
              <a:t> and the Society of Cardiovascular </a:t>
            </a:r>
            <a:r>
              <a:rPr lang="en-IN" sz="1600" dirty="0" err="1"/>
              <a:t>Anesthesiologists</a:t>
            </a:r>
            <a:r>
              <a:rPr lang="en-IN" sz="1600" dirty="0"/>
              <a:t> Task Force on T</a:t>
            </a:r>
            <a:r>
              <a:rPr lang="en-GB" altLang="en-IN" sz="1600" dirty="0"/>
              <a:t>EE</a:t>
            </a:r>
            <a:r>
              <a:rPr lang="en-IN" sz="1600" dirty="0"/>
              <a:t>. </a:t>
            </a:r>
            <a:r>
              <a:rPr lang="en-IN" sz="1600" dirty="0" err="1"/>
              <a:t>Anesthesiology</a:t>
            </a:r>
            <a:r>
              <a:rPr lang="en-IN" sz="1600" dirty="0"/>
              <a:t> 1996;84:986-1006</a:t>
            </a:r>
            <a:endParaRPr lang="en-IN" sz="1600" dirty="0"/>
          </a:p>
          <a:p>
            <a:r>
              <a:rPr lang="en-IN" sz="1600" dirty="0"/>
              <a:t>Closure of prosthetic paravalvular leaks: a long</a:t>
            </a:r>
            <a:r>
              <a:rPr lang="en-GB" altLang="en-IN" sz="1600" dirty="0"/>
              <a:t> </a:t>
            </a:r>
            <a:r>
              <a:rPr lang="en-IN" sz="1600" dirty="0"/>
              <a:t>way to go</a:t>
            </a:r>
            <a:r>
              <a:rPr lang="en-GB" altLang="en-IN" sz="1600" dirty="0"/>
              <a:t>; </a:t>
            </a:r>
            <a:r>
              <a:rPr lang="en-IN" sz="1600" dirty="0"/>
              <a:t>Carlos E. Ruiz</a:t>
            </a:r>
            <a:endParaRPr lang="en-IN" sz="1600" dirty="0"/>
          </a:p>
          <a:p>
            <a:r>
              <a:rPr lang="en-IN" sz="1600" dirty="0"/>
              <a:t>Krishnaswamy, Amar, Samir R. Kapadia and E. Murat Tuzcu. “Percutaneous paravalvular leak closure- imaging, techniques and outcomes.” Circulation journal : official journal of the Japanese Circulation Society 77 1 (2013): 19-27 .</a:t>
            </a:r>
            <a:endParaRPr lang="en-IN" sz="1600" dirty="0"/>
          </a:p>
          <a:p>
            <a:r>
              <a:rPr lang="en-IN" sz="1600" dirty="0"/>
              <a:t>Intravascular lithotripsy (IVL) enabled the percutaneous closure of a severely calcified paravalvular leak regurgitation following implantation of a self-expandable transcatheter aortic valve: a case report</a:t>
            </a:r>
            <a:endParaRPr lang="en-IN" sz="1600" dirty="0"/>
          </a:p>
          <a:p>
            <a:r>
              <a:rPr lang="en-IN" sz="1600" dirty="0"/>
              <a:t>Ruiz CE, Hahn RT, Berrebi A, Borer JS, Cutlip DE, Fontana G, Gerosa G, Ibrahim R, Jelnin V, Jilaihawi H, Jolicoeur EM. Clinical trial principles and endpoint definitions for paravalvular leaks in surgical prosthesis. European heart journal. 2018 Apr 14;39(15):1224-45.</a:t>
            </a:r>
            <a:endParaRPr lang="en-IN"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p:cNvPicPr>
            <a:picLocks noChangeAspect="1"/>
          </p:cNvPicPr>
          <p:nvPr>
            <p:ph idx="1"/>
          </p:nvPr>
        </p:nvPicPr>
        <p:blipFill>
          <a:blip r:embed="rId1"/>
          <a:stretch>
            <a:fillRect/>
          </a:stretch>
        </p:blipFill>
        <p:spPr>
          <a:xfrm>
            <a:off x="3175635" y="838200"/>
            <a:ext cx="5456555" cy="5181600"/>
          </a:xfrm>
          <a:prstGeom prst="rect">
            <a:avLst/>
          </a:prstGeom>
        </p:spPr>
      </p:pic>
      <p:sp>
        <p:nvSpPr>
          <p:cNvPr id="5" name="Text Box 4"/>
          <p:cNvSpPr txBox="1"/>
          <p:nvPr/>
        </p:nvSpPr>
        <p:spPr>
          <a:xfrm>
            <a:off x="8709025" y="6169660"/>
            <a:ext cx="3281680" cy="553085"/>
          </a:xfrm>
          <a:prstGeom prst="rect">
            <a:avLst/>
          </a:prstGeom>
          <a:noFill/>
        </p:spPr>
        <p:txBody>
          <a:bodyPr wrap="square" rtlCol="0">
            <a:spAutoFit/>
          </a:bodyPr>
          <a:p>
            <a:r>
              <a:rPr lang="en-US" sz="1000"/>
              <a:t>A comprehensive review of the diagnosis and management of mitral paravalvular leakage</a:t>
            </a:r>
            <a:r>
              <a:rPr lang="en-GB" altLang="en-US" sz="1000"/>
              <a:t> </a:t>
            </a:r>
            <a:r>
              <a:rPr lang="en-US" sz="1000"/>
              <a:t>Mustafa Ozan Gürsoy</a:t>
            </a:r>
            <a:r>
              <a:rPr lang="en-GB" altLang="en-US" sz="1000"/>
              <a:t>. Anatol J cardiol 2020</a:t>
            </a:r>
            <a:endParaRPr lang="en-GB" altLang="en-US" sz="1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59"/>
          <p:cNvPicPr>
            <a:picLocks noGrp="1" noChangeAspect="1"/>
          </p:cNvPicPr>
          <p:nvPr>
            <p:ph idx="1"/>
          </p:nvPr>
        </p:nvPicPr>
        <p:blipFill>
          <a:blip r:embed="rId1"/>
          <a:stretch>
            <a:fillRect/>
          </a:stretch>
        </p:blipFill>
        <p:spPr>
          <a:xfrm>
            <a:off x="1547141" y="1323063"/>
            <a:ext cx="8643153" cy="4195762"/>
          </a:xfrm>
          <a:prstGeom prst="rect">
            <a:avLst/>
          </a:prstGeom>
        </p:spPr>
      </p:pic>
      <p:sp>
        <p:nvSpPr>
          <p:cNvPr id="3" name="Text Box 2"/>
          <p:cNvSpPr txBox="1"/>
          <p:nvPr/>
        </p:nvSpPr>
        <p:spPr>
          <a:xfrm>
            <a:off x="6694170" y="5786120"/>
            <a:ext cx="4674235" cy="706755"/>
          </a:xfrm>
          <a:prstGeom prst="rect">
            <a:avLst/>
          </a:prstGeom>
          <a:noFill/>
        </p:spPr>
        <p:txBody>
          <a:bodyPr wrap="square" rtlCol="0">
            <a:spAutoFit/>
          </a:bodyPr>
          <a:lstStyle/>
          <a:p>
            <a:r>
              <a:rPr lang="en-US" sz="1000"/>
              <a:t>Ruiz CE, Hahn RT, Berrebi A, Borer JS, Cutlip DE, Fontana G, Gerosa G, Ibrahim R, Jelnin V, Jilaihawi H, Jolicoeur EM. Clinical trial principles and endpoint definitions for paravalvular leaks in surgical prosthesis. European heart journal. 2018 Apr 14;39(15):1224-45.</a:t>
            </a:r>
            <a:endParaRPr lang="en-US" sz="10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666152"/>
          </a:xfrm>
        </p:spPr>
        <p:txBody>
          <a:bodyPr>
            <a:scene3d>
              <a:camera prst="orthographicFront"/>
              <a:lightRig rig="threePt" dir="t"/>
            </a:scene3d>
          </a:bodyPr>
          <a:lstStyle/>
          <a:p>
            <a:r>
              <a:rPr lang="en-GB" sz="2400" dirty="0">
                <a:ln w="22225">
                  <a:solidFill>
                    <a:schemeClr val="accent2"/>
                  </a:solidFill>
                  <a:prstDash val="solid"/>
                </a:ln>
                <a:solidFill>
                  <a:schemeClr val="accent2">
                    <a:lumMod val="40000"/>
                    <a:lumOff val="60000"/>
                  </a:schemeClr>
                </a:solidFill>
                <a:effectLst/>
              </a:rPr>
              <a:t>Prosthetic Aortic Valve Regurgitation</a:t>
            </a:r>
            <a:endParaRPr lang="en-GB" sz="2400" dirty="0">
              <a:ln w="22225">
                <a:solidFill>
                  <a:schemeClr val="accent2"/>
                </a:solidFill>
                <a:prstDash val="solid"/>
              </a:ln>
              <a:solidFill>
                <a:schemeClr val="accent2">
                  <a:lumMod val="40000"/>
                  <a:lumOff val="60000"/>
                </a:schemeClr>
              </a:solidFill>
              <a:effectLst/>
            </a:endParaRPr>
          </a:p>
        </p:txBody>
      </p:sp>
      <p:sp>
        <p:nvSpPr>
          <p:cNvPr id="3" name="Content Placeholder 2"/>
          <p:cNvSpPr>
            <a:spLocks noGrp="1"/>
          </p:cNvSpPr>
          <p:nvPr>
            <p:ph idx="1"/>
          </p:nvPr>
        </p:nvSpPr>
        <p:spPr>
          <a:xfrm>
            <a:off x="1102995" y="1712068"/>
            <a:ext cx="10091420" cy="4536332"/>
          </a:xfrm>
        </p:spPr>
        <p:txBody>
          <a:bodyPr>
            <a:normAutofit/>
          </a:bodyPr>
          <a:lstStyle/>
          <a:p>
            <a:r>
              <a:rPr lang="en-GB" dirty="0" smtClean="0"/>
              <a:t>PSAX </a:t>
            </a:r>
            <a:r>
              <a:rPr lang="en-GB" dirty="0" smtClean="0"/>
              <a:t>: </a:t>
            </a:r>
            <a:r>
              <a:rPr lang="en-GB" dirty="0" smtClean="0"/>
              <a:t>localize </a:t>
            </a:r>
            <a:r>
              <a:rPr lang="en-GB" dirty="0" smtClean="0"/>
              <a:t>&amp;</a:t>
            </a:r>
            <a:r>
              <a:rPr lang="en-GB" dirty="0"/>
              <a:t> define the extent of defect </a:t>
            </a:r>
            <a:endParaRPr lang="en-GB" dirty="0"/>
          </a:p>
          <a:p>
            <a:r>
              <a:rPr lang="en-GB" dirty="0" smtClean="0">
                <a:sym typeface="+mn-ea"/>
              </a:rPr>
              <a:t>PLAX : </a:t>
            </a:r>
            <a:r>
              <a:rPr lang="en-GB" dirty="0">
                <a:sym typeface="+mn-ea"/>
              </a:rPr>
              <a:t>jet width and the ratio of jet width to </a:t>
            </a:r>
            <a:r>
              <a:rPr lang="en-GB" dirty="0" smtClean="0">
                <a:sym typeface="+mn-ea"/>
              </a:rPr>
              <a:t>LVOT </a:t>
            </a:r>
            <a:r>
              <a:rPr lang="en-GB" dirty="0" smtClean="0">
                <a:sym typeface="+mn-ea"/>
              </a:rPr>
              <a:t>width</a:t>
            </a:r>
            <a:endParaRPr lang="en-GB" dirty="0">
              <a:sym typeface="+mn-ea"/>
            </a:endParaRPr>
          </a:p>
          <a:p>
            <a:pPr marL="0" indent="0">
              <a:buNone/>
            </a:pPr>
            <a:endParaRPr lang="en-GB" dirty="0"/>
          </a:p>
          <a:p>
            <a:r>
              <a:rPr lang="en-GB" dirty="0"/>
              <a:t>TEE - </a:t>
            </a:r>
            <a:r>
              <a:rPr lang="en-GB" dirty="0" err="1"/>
              <a:t>valvular</a:t>
            </a:r>
            <a:r>
              <a:rPr lang="en-GB" dirty="0"/>
              <a:t> </a:t>
            </a:r>
            <a:r>
              <a:rPr lang="en-GB" dirty="0" err="1"/>
              <a:t>vs</a:t>
            </a:r>
            <a:r>
              <a:rPr lang="en-GB" dirty="0"/>
              <a:t> </a:t>
            </a:r>
            <a:r>
              <a:rPr lang="en-GB" dirty="0" err="1"/>
              <a:t>paravalvular</a:t>
            </a:r>
            <a:r>
              <a:rPr lang="en-GB" dirty="0"/>
              <a:t> / mechanism of regurgitation / associated </a:t>
            </a:r>
            <a:r>
              <a:rPr lang="en-GB" dirty="0" smtClean="0"/>
              <a:t>complications</a:t>
            </a:r>
            <a:endParaRPr lang="en-GB" dirty="0" smtClean="0"/>
          </a:p>
          <a:p>
            <a:r>
              <a:rPr lang="en-GB" dirty="0" smtClean="0"/>
              <a:t>TEE - </a:t>
            </a:r>
            <a:r>
              <a:rPr lang="en-GB" dirty="0"/>
              <a:t>limited </a:t>
            </a:r>
            <a:r>
              <a:rPr lang="en-GB" dirty="0" smtClean="0"/>
              <a:t>in </a:t>
            </a:r>
            <a:r>
              <a:rPr lang="en-GB" dirty="0"/>
              <a:t>the </a:t>
            </a:r>
            <a:r>
              <a:rPr lang="en-GB" dirty="0" smtClean="0"/>
              <a:t>mid </a:t>
            </a:r>
            <a:r>
              <a:rPr lang="en-GB" dirty="0" err="1" smtClean="0"/>
              <a:t>esophageal</a:t>
            </a:r>
            <a:r>
              <a:rPr lang="en-GB" dirty="0" smtClean="0"/>
              <a:t> </a:t>
            </a:r>
            <a:r>
              <a:rPr lang="en-GB" dirty="0"/>
              <a:t>level because of acoustic shadowing </a:t>
            </a:r>
            <a:r>
              <a:rPr lang="en-GB" dirty="0" smtClean="0"/>
              <a:t>anteriorly </a:t>
            </a:r>
            <a:endParaRPr lang="en-GB" dirty="0"/>
          </a:p>
          <a:p>
            <a:r>
              <a:rPr lang="en-GB" dirty="0"/>
              <a:t>Aortic + mitral prosthesis : </a:t>
            </a:r>
            <a:r>
              <a:rPr lang="en-GB" dirty="0" smtClean="0"/>
              <a:t>acoustic shadowing. Obscure LVOT </a:t>
            </a:r>
            <a:r>
              <a:rPr lang="en-GB" dirty="0"/>
              <a:t>- ideal to evaluate the prosthesis from </a:t>
            </a:r>
            <a:r>
              <a:rPr lang="en-GB" dirty="0" err="1" smtClean="0"/>
              <a:t>transgastric</a:t>
            </a:r>
            <a:r>
              <a:rPr lang="en-GB" dirty="0" smtClean="0"/>
              <a:t> </a:t>
            </a:r>
            <a:r>
              <a:rPr lang="en-GB" dirty="0"/>
              <a:t>positions</a:t>
            </a:r>
            <a:endParaRPr lang="en-GB"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1"/>
          <a:stretch>
            <a:fillRect/>
          </a:stretch>
        </p:blipFill>
        <p:spPr>
          <a:xfrm>
            <a:off x="2114531" y="622997"/>
            <a:ext cx="7381476" cy="5695741"/>
          </a:xfrm>
          <a:prstGeom prst="rect">
            <a:avLst/>
          </a:prstGeom>
        </p:spPr>
      </p:pic>
      <p:pic>
        <p:nvPicPr>
          <p:cNvPr id="3" name="vid 12 aortic PVL">
            <a:hlinkClick r:id="" action="ppaction://media"/>
          </p:cNvPr>
          <p:cNvPicPr>
            <a:picLocks noGrp="1" noChangeAspect="1"/>
          </p:cNvPicPr>
          <p:nvPr>
            <p:ph sz="half" idx="2"/>
            <a:videoFile r:link="rId2"/>
            <p:extLst>
              <p:ext uri="{DAA4B4D4-6D71-4841-9C94-3DE7FCFB9230}">
                <p14:media xmlns:p14="http://schemas.microsoft.com/office/powerpoint/2010/main" r:embed="rId3"/>
              </p:ext>
            </p:extLst>
          </p:nvPr>
        </p:nvPicPr>
        <p:blipFill>
          <a:blip r:embed="rId4"/>
          <a:stretch>
            <a:fillRect/>
          </a:stretch>
        </p:blipFill>
        <p:spPr>
          <a:xfrm>
            <a:off x="2114550" y="622935"/>
            <a:ext cx="3634105" cy="2726690"/>
          </a:xfrm>
          <a:prstGeom prst="rect">
            <a:avLst/>
          </a:prstGeom>
        </p:spPr>
      </p:pic>
      <p:pic>
        <p:nvPicPr>
          <p:cNvPr id="13" name="vid 11 Aortic PVL">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2114550" y="3429000"/>
            <a:ext cx="3633470" cy="2890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10" fill="hold"/>
                                        <p:tgtEl>
                                          <p:spTgt spid="3"/>
                                        </p:tgtEl>
                                      </p:cBhvr>
                                    </p:cmd>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additive="base">
                                        <p:cTn id="9" dur="192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remove" display="1">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3"/>
                                        </p:tgtEl>
                                      </p:cBhvr>
                                    </p:cmd>
                                  </p:childTnLst>
                                </p:cTn>
                              </p:par>
                            </p:childTnLst>
                          </p:cTn>
                        </p:par>
                      </p:childTnLst>
                    </p:cTn>
                  </p:par>
                </p:childTnLst>
              </p:cTn>
              <p:nextCondLst>
                <p:cond evt="onClick" delay="0">
                  <p:tgtEl>
                    <p:spTgt spid="3"/>
                  </p:tgtEl>
                </p:cond>
              </p:nextCondLst>
            </p:seq>
            <p:video>
              <p:cMediaNode>
                <p:cTn id="16" repeatCount="indefinite" fill="remove" display="1">
                  <p:stCondLst>
                    <p:cond delay="indefinite"/>
                  </p:stCondLst>
                </p:cTn>
                <p:tgtEl>
                  <p:spTgt spid="13"/>
                </p:tgtEl>
              </p:cMediaNode>
            </p:vide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1"/>
          <a:stretch>
            <a:fillRect/>
          </a:stretch>
        </p:blipFill>
        <p:spPr>
          <a:xfrm>
            <a:off x="1838960" y="362585"/>
            <a:ext cx="8077835" cy="6132830"/>
          </a:xfrm>
          <a:prstGeom prst="rect">
            <a:avLst/>
          </a:prstGeom>
        </p:spPr>
      </p:pic>
      <p:sp>
        <p:nvSpPr>
          <p:cNvPr id="3" name="Text Box 2"/>
          <p:cNvSpPr txBox="1"/>
          <p:nvPr/>
        </p:nvSpPr>
        <p:spPr>
          <a:xfrm>
            <a:off x="10505440" y="4546600"/>
            <a:ext cx="1423670" cy="1884045"/>
          </a:xfrm>
          <a:prstGeom prst="rect">
            <a:avLst/>
          </a:prstGeom>
          <a:noFill/>
        </p:spPr>
        <p:txBody>
          <a:bodyPr wrap="square" rtlCol="0">
            <a:noAutofit/>
          </a:bodyPr>
          <a:lstStyle/>
          <a:p>
            <a:r>
              <a:rPr lang="en-US" sz="900"/>
              <a:t>Ruiz CE, Hahn RT, Berrebi A, Borer JS, Cutlip DE, Fontana G, Gerosa G, Ibrahim R, Jelnin V, Jilaihawi H, Jolicoeur EM. Clinical trial principles and endpoint definitions for paravalvular leaks in surgical prosthesis. European heart journal. 2018 Apr 14;39(15):1224-45.</a:t>
            </a:r>
            <a:endParaRPr lang="en-US" sz="900"/>
          </a:p>
        </p:txBody>
      </p:sp>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8769350" y="1778000"/>
              <a:ext cx="787400" cy="6350"/>
            </p14:xfrm>
          </p:contentPart>
        </mc:Choice>
        <mc:Fallback xmlns="">
          <p:pic>
            <p:nvPicPr>
              <p:cNvPr id="5" name="Ink 4"/>
            </p:nvPicPr>
            <p:blipFill>
              <a:blip r:embed="rId3"/>
            </p:blipFill>
            <p:spPr>
              <a:xfrm>
                <a:off x="8769350" y="1778000"/>
                <a:ext cx="787400" cy="63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8724900" y="2082800"/>
              <a:ext cx="901700" cy="6350"/>
            </p14:xfrm>
          </p:contentPart>
        </mc:Choice>
        <mc:Fallback xmlns="">
          <p:pic>
            <p:nvPicPr>
              <p:cNvPr id="6" name="Ink 5"/>
            </p:nvPicPr>
            <p:blipFill>
              <a:blip r:embed="rId5"/>
            </p:blipFill>
            <p:spPr>
              <a:xfrm>
                <a:off x="8724900" y="2082800"/>
                <a:ext cx="901700" cy="63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Ink 6"/>
              <p14:cNvContentPartPr/>
              <p14:nvPr/>
            </p14:nvContentPartPr>
            <p14:xfrm>
              <a:off x="8705850" y="2940050"/>
              <a:ext cx="660400" cy="360"/>
            </p14:xfrm>
          </p:contentPart>
        </mc:Choice>
        <mc:Fallback xmlns="">
          <p:pic>
            <p:nvPicPr>
              <p:cNvPr id="7" name="Ink 6"/>
            </p:nvPicPr>
            <p:blipFill>
              <a:blip r:embed="rId7"/>
            </p:blipFill>
            <p:spPr>
              <a:xfrm>
                <a:off x="8705850" y="2940050"/>
                <a:ext cx="660400" cy="3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Ink 7"/>
              <p14:cNvContentPartPr/>
              <p14:nvPr/>
            </p14:nvContentPartPr>
            <p14:xfrm>
              <a:off x="8731250" y="4133850"/>
              <a:ext cx="635000" cy="360"/>
            </p14:xfrm>
          </p:contentPart>
        </mc:Choice>
        <mc:Fallback xmlns="">
          <p:pic>
            <p:nvPicPr>
              <p:cNvPr id="8" name="Ink 7"/>
            </p:nvPicPr>
            <p:blipFill>
              <a:blip r:embed="rId9"/>
            </p:blipFill>
            <p:spPr>
              <a:xfrm>
                <a:off x="8731250" y="4133850"/>
                <a:ext cx="635000" cy="36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Ink 8"/>
              <p14:cNvContentPartPr/>
              <p14:nvPr/>
            </p14:nvContentPartPr>
            <p14:xfrm>
              <a:off x="8743950" y="4445000"/>
              <a:ext cx="596900" cy="12700"/>
            </p14:xfrm>
          </p:contentPart>
        </mc:Choice>
        <mc:Fallback xmlns="">
          <p:pic>
            <p:nvPicPr>
              <p:cNvPr id="9" name="Ink 8"/>
            </p:nvPicPr>
            <p:blipFill>
              <a:blip r:embed="rId11"/>
            </p:blipFill>
            <p:spPr>
              <a:xfrm>
                <a:off x="8743950" y="4445000"/>
                <a:ext cx="596900" cy="127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Ink 9"/>
              <p14:cNvContentPartPr/>
              <p14:nvPr/>
            </p14:nvContentPartPr>
            <p14:xfrm>
              <a:off x="8991600" y="4889500"/>
              <a:ext cx="508000" cy="360"/>
            </p14:xfrm>
          </p:contentPart>
        </mc:Choice>
        <mc:Fallback xmlns="">
          <p:pic>
            <p:nvPicPr>
              <p:cNvPr id="10" name="Ink 9"/>
            </p:nvPicPr>
            <p:blipFill>
              <a:blip r:embed="rId13"/>
            </p:blipFill>
            <p:spPr>
              <a:xfrm>
                <a:off x="8991600" y="4889500"/>
                <a:ext cx="508000" cy="36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Ink 10"/>
              <p14:cNvContentPartPr/>
              <p14:nvPr/>
            </p14:nvContentPartPr>
            <p14:xfrm>
              <a:off x="6667500" y="6419850"/>
              <a:ext cx="539750" cy="360"/>
            </p14:xfrm>
          </p:contentPart>
        </mc:Choice>
        <mc:Fallback xmlns="">
          <p:pic>
            <p:nvPicPr>
              <p:cNvPr id="11" name="Ink 10"/>
            </p:nvPicPr>
            <p:blipFill>
              <a:blip r:embed="rId15"/>
            </p:blipFill>
            <p:spPr>
              <a:xfrm>
                <a:off x="6667500" y="6419850"/>
                <a:ext cx="539750" cy="36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Ink 11"/>
              <p14:cNvContentPartPr/>
              <p14:nvPr/>
            </p14:nvContentPartPr>
            <p14:xfrm>
              <a:off x="7842250" y="6426200"/>
              <a:ext cx="546100" cy="360"/>
            </p14:xfrm>
          </p:contentPart>
        </mc:Choice>
        <mc:Fallback xmlns="">
          <p:pic>
            <p:nvPicPr>
              <p:cNvPr id="12" name="Ink 11"/>
            </p:nvPicPr>
            <p:blipFill>
              <a:blip r:embed="rId17"/>
            </p:blipFill>
            <p:spPr>
              <a:xfrm>
                <a:off x="7842250" y="6426200"/>
                <a:ext cx="546100" cy="36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Ink 12"/>
              <p14:cNvContentPartPr/>
              <p14:nvPr/>
            </p14:nvContentPartPr>
            <p14:xfrm>
              <a:off x="9023350" y="6445250"/>
              <a:ext cx="425450" cy="360"/>
            </p14:xfrm>
          </p:contentPart>
        </mc:Choice>
        <mc:Fallback xmlns="">
          <p:pic>
            <p:nvPicPr>
              <p:cNvPr id="13" name="Ink 12"/>
            </p:nvPicPr>
            <p:blipFill>
              <a:blip r:embed="rId19"/>
            </p:blipFill>
            <p:spPr>
              <a:xfrm>
                <a:off x="9023350" y="6445250"/>
                <a:ext cx="425450" cy="360"/>
              </a:xfrm>
              <a:prstGeom prst="rect"/>
            </p:spPr>
          </p:pic>
        </mc:Fallback>
      </mc:AlternateContent>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IN"/>
              <a:t> </a:t>
            </a:r>
            <a:endParaRPr lang="en-GB" altLang="en-IN"/>
          </a:p>
        </p:txBody>
      </p:sp>
      <p:sp>
        <p:nvSpPr>
          <p:cNvPr id="3" name="Content Placeholder 2"/>
          <p:cNvSpPr>
            <a:spLocks noGrp="1"/>
          </p:cNvSpPr>
          <p:nvPr>
            <p:ph idx="1"/>
          </p:nvPr>
        </p:nvSpPr>
        <p:spPr>
          <a:xfrm>
            <a:off x="403225" y="631825"/>
            <a:ext cx="9648190" cy="5647690"/>
          </a:xfrm>
        </p:spPr>
        <p:txBody>
          <a:bodyPr>
            <a:normAutofit/>
          </a:bodyPr>
          <a:lstStyle/>
          <a:p>
            <a:r>
              <a:rPr lang="en-GB" dirty="0"/>
              <a:t>The proportion of the circumference of the sewing ring occupied by the neck of the jet</a:t>
            </a:r>
            <a:endParaRPr lang="en-GB" dirty="0"/>
          </a:p>
          <a:p>
            <a:pPr marL="914400" lvl="2" indent="457200">
              <a:buNone/>
            </a:pPr>
            <a:r>
              <a:rPr lang="en-GB" sz="2000" dirty="0">
                <a:ln w="22225">
                  <a:solidFill>
                    <a:schemeClr val="accent2"/>
                  </a:solidFill>
                  <a:prstDash val="solid"/>
                </a:ln>
                <a:solidFill>
                  <a:schemeClr val="accent2">
                    <a:lumMod val="40000"/>
                    <a:lumOff val="60000"/>
                  </a:schemeClr>
                </a:solidFill>
                <a:effectLst/>
              </a:rPr>
              <a:t>      &lt;10% = mild;      10–20% = moderate;     ≥20% = severe</a:t>
            </a:r>
            <a:endParaRPr lang="en-GB" sz="2000" dirty="0">
              <a:ln w="22225">
                <a:solidFill>
                  <a:schemeClr val="accent2"/>
                </a:solidFill>
                <a:prstDash val="solid"/>
              </a:ln>
              <a:solidFill>
                <a:schemeClr val="accent2">
                  <a:lumMod val="40000"/>
                  <a:lumOff val="60000"/>
                </a:schemeClr>
              </a:solidFill>
              <a:effectLst/>
            </a:endParaRPr>
          </a:p>
          <a:p>
            <a:pPr marL="0" indent="0">
              <a:buNone/>
            </a:pPr>
            <a:endParaRPr lang="en-GB" sz="2800"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r>
              <a:rPr lang="en-GB" dirty="0"/>
              <a:t>&gt; 25-30% involvement : indication for surgical repair</a:t>
            </a:r>
            <a:endParaRPr lang="en-GB" dirty="0"/>
          </a:p>
          <a:p>
            <a:r>
              <a:rPr lang="en-GB" dirty="0"/>
              <a:t>Semi-quantitative method, not been validated for multiple jets</a:t>
            </a:r>
            <a:endParaRPr lang="en-GB" dirty="0"/>
          </a:p>
          <a:p>
            <a:pPr marL="0" indent="0">
              <a:buNone/>
            </a:pPr>
            <a:endParaRPr lang="en-IN" dirty="0"/>
          </a:p>
        </p:txBody>
      </p:sp>
      <p:pic>
        <p:nvPicPr>
          <p:cNvPr id="5" name="Content Placeholder 3"/>
          <p:cNvPicPr>
            <a:picLocks noGrp="1" noChangeAspect="1"/>
          </p:cNvPicPr>
          <p:nvPr/>
        </p:nvPicPr>
        <p:blipFill>
          <a:blip r:embed="rId1"/>
          <a:stretch>
            <a:fillRect/>
          </a:stretch>
        </p:blipFill>
        <p:spPr>
          <a:xfrm>
            <a:off x="1442085" y="2034540"/>
            <a:ext cx="8544560" cy="260286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ln w="22225">
                  <a:solidFill>
                    <a:schemeClr val="accent2"/>
                  </a:solidFill>
                  <a:prstDash val="solid"/>
                </a:ln>
                <a:solidFill>
                  <a:schemeClr val="accent2">
                    <a:lumMod val="40000"/>
                    <a:lumOff val="60000"/>
                  </a:schemeClr>
                </a:solidFill>
                <a:effectLst/>
              </a:rPr>
              <a:t>PV mitral regurgitation</a:t>
            </a:r>
            <a:endParaRPr lang="en-GB" sz="2800" dirty="0" smtClean="0">
              <a:ln w="22225">
                <a:solidFill>
                  <a:schemeClr val="accent2"/>
                </a:solidFill>
                <a:prstDash val="solid"/>
              </a:ln>
              <a:solidFill>
                <a:schemeClr val="accent2">
                  <a:lumMod val="40000"/>
                  <a:lumOff val="60000"/>
                </a:schemeClr>
              </a:solidFill>
              <a:effectLst/>
            </a:endParaRPr>
          </a:p>
        </p:txBody>
      </p:sp>
      <p:sp>
        <p:nvSpPr>
          <p:cNvPr id="3" name="Content Placeholder 2"/>
          <p:cNvSpPr>
            <a:spLocks noGrp="1"/>
          </p:cNvSpPr>
          <p:nvPr>
            <p:ph idx="1"/>
          </p:nvPr>
        </p:nvSpPr>
        <p:spPr>
          <a:xfrm>
            <a:off x="1102995" y="1323340"/>
            <a:ext cx="9803765" cy="4925060"/>
          </a:xfrm>
        </p:spPr>
        <p:txBody>
          <a:bodyPr>
            <a:normAutofit/>
          </a:bodyPr>
          <a:lstStyle/>
          <a:p>
            <a:r>
              <a:rPr lang="en-GB" dirty="0"/>
              <a:t>TTE : LV function, LA often obscured </a:t>
            </a:r>
            <a:endParaRPr lang="en-GB" dirty="0" smtClean="0"/>
          </a:p>
          <a:p>
            <a:r>
              <a:rPr lang="en-GB" dirty="0"/>
              <a:t>TEE : excellent visualization of LA &amp; MR, limited visualization of LV</a:t>
            </a:r>
            <a:endParaRPr lang="en-GB" dirty="0"/>
          </a:p>
          <a:p>
            <a:endParaRPr lang="en-GB" dirty="0">
              <a:sym typeface="+mn-ea"/>
            </a:endParaRPr>
          </a:p>
          <a:p>
            <a:r>
              <a:rPr lang="en-GB" dirty="0">
                <a:sym typeface="+mn-ea"/>
              </a:rPr>
              <a:t>PLAX view : </a:t>
            </a:r>
            <a:endParaRPr lang="en-GB" dirty="0">
              <a:sym typeface="+mn-ea"/>
            </a:endParaRPr>
          </a:p>
          <a:p>
            <a:pPr>
              <a:buFont typeface="Arial" panose="020B0604020202020204" pitchFamily="34" charset="0"/>
              <a:buChar char="•"/>
            </a:pPr>
            <a:r>
              <a:rPr lang="en-GB" dirty="0">
                <a:sym typeface="+mn-ea"/>
              </a:rPr>
              <a:t>Mitral valve prosthesis may obscure portions of the LA &amp; posterior wall</a:t>
            </a:r>
            <a:endParaRPr lang="en-GB" dirty="0">
              <a:sym typeface="+mn-ea"/>
            </a:endParaRPr>
          </a:p>
          <a:p>
            <a:pPr>
              <a:buFont typeface="Arial" panose="020B0604020202020204" pitchFamily="34" charset="0"/>
              <a:buChar char="•"/>
            </a:pPr>
            <a:r>
              <a:rPr lang="en-GB" dirty="0">
                <a:sym typeface="+mn-ea"/>
              </a:rPr>
              <a:t>difficult to detect small degrees of MR &amp; precise origin or VC</a:t>
            </a:r>
            <a:endParaRPr lang="en-GB" dirty="0" err="1">
              <a:sym typeface="+mn-ea"/>
            </a:endParaRPr>
          </a:p>
          <a:p>
            <a:endParaRPr lang="en-GB" dirty="0">
              <a:sym typeface="+mn-ea"/>
            </a:endParaRPr>
          </a:p>
          <a:p>
            <a:r>
              <a:rPr lang="en-GB" dirty="0">
                <a:sym typeface="+mn-ea"/>
              </a:rPr>
              <a:t>PSAX view : </a:t>
            </a:r>
            <a:endParaRPr lang="en-GB" dirty="0">
              <a:sym typeface="+mn-ea"/>
            </a:endParaRPr>
          </a:p>
          <a:p>
            <a:pPr>
              <a:buFont typeface="Arial" panose="020B0604020202020204" pitchFamily="34" charset="0"/>
              <a:buChar char="•"/>
            </a:pPr>
            <a:r>
              <a:rPr lang="en-GB" dirty="0">
                <a:sym typeface="+mn-ea"/>
              </a:rPr>
              <a:t>Leaflet excursion, sewing ring &amp; circumferential extent </a:t>
            </a:r>
            <a:endParaRPr lang="en-GB" dirty="0">
              <a:sym typeface="+mn-ea"/>
            </a:endParaRPr>
          </a:p>
          <a:p>
            <a:pPr>
              <a:buFont typeface="Arial" panose="020B0604020202020204" pitchFamily="34" charset="0"/>
              <a:buChar char="•"/>
            </a:pPr>
            <a:r>
              <a:rPr lang="en-GB" dirty="0">
                <a:sym typeface="+mn-ea"/>
              </a:rPr>
              <a:t>Mechanical valves - limited by acoustic shadowing of the posterior aspect</a:t>
            </a:r>
            <a:endParaRPr lang="en-IN"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GB" dirty="0"/>
              <a:t>Apical view - </a:t>
            </a:r>
            <a:endParaRPr lang="en-GB" dirty="0"/>
          </a:p>
          <a:p>
            <a:pPr>
              <a:buFont typeface="Arial" panose="020B0604020202020204" pitchFamily="34" charset="0"/>
              <a:buChar char="•"/>
            </a:pPr>
            <a:r>
              <a:rPr lang="en-GB" dirty="0"/>
              <a:t>leaflet excursion - visualised </a:t>
            </a:r>
            <a:endParaRPr lang="en-GB" dirty="0"/>
          </a:p>
          <a:p>
            <a:pPr>
              <a:buFont typeface="Arial" panose="020B0604020202020204" pitchFamily="34" charset="0"/>
              <a:buChar char="•"/>
            </a:pPr>
            <a:r>
              <a:rPr lang="en-GB" dirty="0"/>
              <a:t>Thrombus, </a:t>
            </a:r>
            <a:r>
              <a:rPr lang="en-GB" dirty="0" err="1"/>
              <a:t>pannus, Vegetations</a:t>
            </a:r>
            <a:r>
              <a:rPr lang="en-GB" dirty="0"/>
              <a:t> - often masked </a:t>
            </a:r>
            <a:endParaRPr lang="en-GB" dirty="0"/>
          </a:p>
          <a:p>
            <a:pPr>
              <a:buFont typeface="Arial" panose="020B0604020202020204" pitchFamily="34" charset="0"/>
              <a:buChar char="•"/>
            </a:pPr>
            <a:r>
              <a:rPr lang="en-GB" dirty="0" smtClean="0"/>
              <a:t>P</a:t>
            </a:r>
            <a:r>
              <a:rPr lang="en-GB" dirty="0" err="1"/>
              <a:t>aravalvular</a:t>
            </a:r>
            <a:r>
              <a:rPr lang="en-GB" dirty="0"/>
              <a:t> leaks may be seen (origin is outside the sewing ring)</a:t>
            </a:r>
            <a:endParaRPr lang="en-I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Main graphic"/>
          <p:cNvPicPr>
            <a:picLocks noGrp="1"/>
          </p:cNvPicPr>
          <p:nvPr>
            <p:ph idx="1"/>
          </p:nvPr>
        </p:nvPicPr>
        <p:blipFill>
          <a:blip r:embed="rId1"/>
          <a:stretch>
            <a:fillRect/>
          </a:stretch>
        </p:blipFill>
        <p:spPr>
          <a:xfrm>
            <a:off x="2301170" y="452718"/>
            <a:ext cx="7043795" cy="5715837"/>
          </a:xfrm>
          <a:prstGeom prst="rect">
            <a:avLst/>
          </a:prstGeom>
          <a:ln>
            <a:noFill/>
          </a:ln>
        </p:spPr>
      </p:pic>
      <p:pic>
        <p:nvPicPr>
          <p:cNvPr id="5" name="VID 16 MV PVL">
            <a:hlinkClick r:id="" action="ppaction://media"/>
          </p:cNvPr>
          <p:cNvPicPr>
            <a:picLocks noGrp="1" noChangeAspect="1"/>
          </p:cNvPicPr>
          <p:nvPr>
            <p:ph sz="half" idx="2"/>
            <a:videoFile r:link="rId2"/>
            <p:extLst>
              <p:ext uri="{DAA4B4D4-6D71-4841-9C94-3DE7FCFB9230}">
                <p14:media xmlns:p14="http://schemas.microsoft.com/office/powerpoint/2010/main" r:embed="rId3"/>
              </p:ext>
            </p:extLst>
          </p:nvPr>
        </p:nvPicPr>
        <p:blipFill>
          <a:blip r:embed="rId4"/>
          <a:stretch>
            <a:fillRect/>
          </a:stretch>
        </p:blipFill>
        <p:spPr>
          <a:xfrm>
            <a:off x="5620385" y="758825"/>
            <a:ext cx="3723640" cy="2823845"/>
          </a:xfrm>
          <a:prstGeom prst="rect">
            <a:avLst/>
          </a:prstGeom>
        </p:spPr>
      </p:pic>
      <p:pic>
        <p:nvPicPr>
          <p:cNvPr id="13" name="VID 15 MV PVL">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5621020" y="3498215"/>
            <a:ext cx="3722370" cy="2670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00" fill="hold"/>
                                        <p:tgtEl>
                                          <p:spTgt spid="5"/>
                                        </p:tgtEl>
                                      </p:cBhvr>
                                    </p:cmd>
                                  </p:child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additive="base">
                                        <p:cTn id="9" dur="5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remove" display="1">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5"/>
                                        </p:tgtEl>
                                      </p:cBhvr>
                                    </p:cmd>
                                  </p:childTnLst>
                                </p:cTn>
                              </p:par>
                            </p:childTnLst>
                          </p:cTn>
                        </p:par>
                      </p:childTnLst>
                    </p:cTn>
                  </p:par>
                </p:childTnLst>
              </p:cTn>
              <p:nextCondLst>
                <p:cond evt="onClick" delay="0">
                  <p:tgtEl>
                    <p:spTgt spid="5"/>
                  </p:tgtEl>
                </p:cond>
              </p:nextCondLst>
            </p:seq>
            <p:video>
              <p:cMediaNode>
                <p:cTn id="16" repeatCount="indefinite" fill="remove" display="1">
                  <p:stCondLst>
                    <p:cond delay="indefinite"/>
                  </p:stCondLst>
                </p:cTn>
                <p:tgtEl>
                  <p:spTgt spid="13"/>
                </p:tgtEl>
              </p:cMediaNode>
            </p:vide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1"/>
          <a:stretch>
            <a:fillRect/>
          </a:stretch>
        </p:blipFill>
        <p:spPr>
          <a:xfrm>
            <a:off x="2524760" y="452755"/>
            <a:ext cx="7142480" cy="6081395"/>
          </a:xfrm>
          <a:prstGeom prst="rect">
            <a:avLst/>
          </a:prstGeom>
        </p:spPr>
      </p:pic>
      <p:sp>
        <p:nvSpPr>
          <p:cNvPr id="3" name="Text Box 2"/>
          <p:cNvSpPr txBox="1"/>
          <p:nvPr/>
        </p:nvSpPr>
        <p:spPr>
          <a:xfrm>
            <a:off x="10505440" y="4546600"/>
            <a:ext cx="1423670" cy="1884045"/>
          </a:xfrm>
          <a:prstGeom prst="rect">
            <a:avLst/>
          </a:prstGeom>
          <a:noFill/>
        </p:spPr>
        <p:txBody>
          <a:bodyPr wrap="square" rtlCol="0">
            <a:noAutofit/>
          </a:bodyPr>
          <a:lstStyle/>
          <a:p>
            <a:r>
              <a:rPr lang="en-US" sz="900"/>
              <a:t>Ruiz CE, Hahn RT, Berrebi A, Borer JS, Cutlip DE, Fontana G, Gerosa G, Ibrahim R, Jelnin V, Jilaihawi H, Jolicoeur EM. Clinical trial principles and endpoint definitions for paravalvular leaks in surgical prosthesis. European heart journal. 2018 Apr 14;39(15):1224-45.</a:t>
            </a:r>
            <a:endParaRPr lang="en-US" sz="900"/>
          </a:p>
        </p:txBody>
      </p:sp>
      <mc:AlternateContent xmlns:mc="http://schemas.openxmlformats.org/markup-compatibility/2006" xmlns:p14="http://schemas.microsoft.com/office/powerpoint/2010/main">
        <mc:Choice Requires="p14">
          <p:contentPart r:id="rId2" p14:bwMode="auto">
            <p14:nvContentPartPr>
              <p14:cNvPr id="5" name="Ink 4"/>
              <p14:cNvContentPartPr/>
              <p14:nvPr/>
            </p14:nvContentPartPr>
            <p14:xfrm>
              <a:off x="8451850" y="1879600"/>
              <a:ext cx="1117600" cy="6350"/>
            </p14:xfrm>
          </p:contentPart>
        </mc:Choice>
        <mc:Fallback xmlns="">
          <p:pic>
            <p:nvPicPr>
              <p:cNvPr id="5" name="Ink 4"/>
            </p:nvPicPr>
            <p:blipFill>
              <a:blip r:embed="rId3"/>
            </p:blipFill>
            <p:spPr>
              <a:xfrm>
                <a:off x="8451850" y="1879600"/>
                <a:ext cx="1117600" cy="63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Ink 5"/>
              <p14:cNvContentPartPr/>
              <p14:nvPr/>
            </p14:nvContentPartPr>
            <p14:xfrm>
              <a:off x="8451850" y="3155950"/>
              <a:ext cx="241300" cy="360"/>
            </p14:xfrm>
          </p:contentPart>
        </mc:Choice>
        <mc:Fallback xmlns="">
          <p:pic>
            <p:nvPicPr>
              <p:cNvPr id="6" name="Ink 5"/>
            </p:nvPicPr>
            <p:blipFill>
              <a:blip r:embed="rId5"/>
            </p:blipFill>
            <p:spPr>
              <a:xfrm>
                <a:off x="8451850" y="3155950"/>
                <a:ext cx="241300" cy="36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Ink 6"/>
              <p14:cNvContentPartPr/>
              <p14:nvPr/>
            </p14:nvContentPartPr>
            <p14:xfrm>
              <a:off x="8432800" y="3409950"/>
              <a:ext cx="698500" cy="6350"/>
            </p14:xfrm>
          </p:contentPart>
        </mc:Choice>
        <mc:Fallback xmlns="">
          <p:pic>
            <p:nvPicPr>
              <p:cNvPr id="7" name="Ink 6"/>
            </p:nvPicPr>
            <p:blipFill>
              <a:blip r:embed="rId7"/>
            </p:blipFill>
            <p:spPr>
              <a:xfrm>
                <a:off x="8432800" y="3409950"/>
                <a:ext cx="698500" cy="63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Ink 7"/>
              <p14:cNvContentPartPr/>
              <p14:nvPr/>
            </p14:nvContentPartPr>
            <p14:xfrm>
              <a:off x="8788400" y="3905250"/>
              <a:ext cx="425450" cy="6350"/>
            </p14:xfrm>
          </p:contentPart>
        </mc:Choice>
        <mc:Fallback xmlns="">
          <p:pic>
            <p:nvPicPr>
              <p:cNvPr id="8" name="Ink 7"/>
            </p:nvPicPr>
            <p:blipFill>
              <a:blip r:embed="rId9"/>
            </p:blipFill>
            <p:spPr>
              <a:xfrm>
                <a:off x="8788400" y="3905250"/>
                <a:ext cx="425450" cy="63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Ink 8"/>
              <p14:cNvContentPartPr/>
              <p14:nvPr/>
            </p14:nvContentPartPr>
            <p14:xfrm>
              <a:off x="8483600" y="4635500"/>
              <a:ext cx="800100" cy="360"/>
            </p14:xfrm>
          </p:contentPart>
        </mc:Choice>
        <mc:Fallback xmlns="">
          <p:pic>
            <p:nvPicPr>
              <p:cNvPr id="9" name="Ink 8"/>
            </p:nvPicPr>
            <p:blipFill>
              <a:blip r:embed="rId11"/>
            </p:blipFill>
            <p:spPr>
              <a:xfrm>
                <a:off x="8483600" y="4635500"/>
                <a:ext cx="800100" cy="3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Ink 9"/>
              <p14:cNvContentPartPr/>
              <p14:nvPr/>
            </p14:nvContentPartPr>
            <p14:xfrm>
              <a:off x="8458200" y="4902200"/>
              <a:ext cx="819150" cy="6350"/>
            </p14:xfrm>
          </p:contentPart>
        </mc:Choice>
        <mc:Fallback xmlns="">
          <p:pic>
            <p:nvPicPr>
              <p:cNvPr id="10" name="Ink 9"/>
            </p:nvPicPr>
            <p:blipFill>
              <a:blip r:embed="rId13"/>
            </p:blipFill>
            <p:spPr>
              <a:xfrm>
                <a:off x="8458200" y="4902200"/>
                <a:ext cx="819150" cy="63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Ink 10"/>
              <p14:cNvContentPartPr/>
              <p14:nvPr/>
            </p14:nvContentPartPr>
            <p14:xfrm>
              <a:off x="8896350" y="5168900"/>
              <a:ext cx="209550" cy="360"/>
            </p14:xfrm>
          </p:contentPart>
        </mc:Choice>
        <mc:Fallback xmlns="">
          <p:pic>
            <p:nvPicPr>
              <p:cNvPr id="11" name="Ink 10"/>
            </p:nvPicPr>
            <p:blipFill>
              <a:blip r:embed="rId15"/>
            </p:blipFill>
            <p:spPr>
              <a:xfrm>
                <a:off x="8896350" y="5168900"/>
                <a:ext cx="209550" cy="36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Ink 11"/>
              <p14:cNvContentPartPr/>
              <p14:nvPr/>
            </p14:nvContentPartPr>
            <p14:xfrm>
              <a:off x="2736850" y="5175250"/>
              <a:ext cx="825500" cy="360"/>
            </p14:xfrm>
          </p:contentPart>
        </mc:Choice>
        <mc:Fallback xmlns="">
          <p:pic>
            <p:nvPicPr>
              <p:cNvPr id="12" name="Ink 11"/>
            </p:nvPicPr>
            <p:blipFill>
              <a:blip r:embed="rId17"/>
            </p:blipFill>
            <p:spPr>
              <a:xfrm>
                <a:off x="2736850" y="5175250"/>
                <a:ext cx="825500" cy="36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Ink 12"/>
              <p14:cNvContentPartPr/>
              <p14:nvPr/>
            </p14:nvContentPartPr>
            <p14:xfrm>
              <a:off x="2730500" y="5416550"/>
              <a:ext cx="1016000" cy="6350"/>
            </p14:xfrm>
          </p:contentPart>
        </mc:Choice>
        <mc:Fallback xmlns="">
          <p:pic>
            <p:nvPicPr>
              <p:cNvPr id="13" name="Ink 12"/>
            </p:nvPicPr>
            <p:blipFill>
              <a:blip r:embed="rId19"/>
            </p:blipFill>
            <p:spPr>
              <a:xfrm>
                <a:off x="2730500" y="5416550"/>
                <a:ext cx="1016000" cy="635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Ink 13"/>
              <p14:cNvContentPartPr/>
              <p14:nvPr/>
            </p14:nvContentPartPr>
            <p14:xfrm>
              <a:off x="8921750" y="5441950"/>
              <a:ext cx="215900" cy="360"/>
            </p14:xfrm>
          </p:contentPart>
        </mc:Choice>
        <mc:Fallback xmlns="">
          <p:pic>
            <p:nvPicPr>
              <p:cNvPr id="14" name="Ink 13"/>
            </p:nvPicPr>
            <p:blipFill>
              <a:blip r:embed="rId21"/>
            </p:blipFill>
            <p:spPr>
              <a:xfrm>
                <a:off x="8921750" y="5441950"/>
                <a:ext cx="215900" cy="360"/>
              </a:xfrm>
              <a:prstGeom prst="rect"/>
            </p:spPr>
          </p:pic>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r>
              <a:rPr lang="en-US" sz="1600">
                <a:sym typeface="+mn-ea"/>
              </a:rPr>
              <a:t>A comprehensive review of the diagnosis and management of mitral paravalvular leakage</a:t>
            </a:r>
            <a:r>
              <a:rPr lang="en-GB" altLang="en-US" sz="1600">
                <a:sym typeface="+mn-ea"/>
              </a:rPr>
              <a:t> </a:t>
            </a:r>
            <a:r>
              <a:rPr lang="en-US" sz="1600">
                <a:sym typeface="+mn-ea"/>
              </a:rPr>
              <a:t>Mustafa Ozan Gürsoy</a:t>
            </a:r>
            <a:r>
              <a:rPr lang="en-GB" altLang="en-US" sz="1600">
                <a:sym typeface="+mn-ea"/>
              </a:rPr>
              <a:t>. Anatol J cardiol 2020</a:t>
            </a:r>
            <a:endParaRPr lang="en-GB" altLang="en-US" sz="1600">
              <a:sym typeface="+mn-ea"/>
            </a:endParaRPr>
          </a:p>
          <a:p>
            <a:r>
              <a:rPr lang="en-US" sz="1600" dirty="0">
                <a:sym typeface="+mn-ea"/>
              </a:rPr>
              <a:t>Clinical Experience With Percutaneous</a:t>
            </a:r>
            <a:r>
              <a:rPr lang="en-GB" altLang="en-US" sz="1600" dirty="0">
                <a:sym typeface="+mn-ea"/>
              </a:rPr>
              <a:t> </a:t>
            </a:r>
            <a:r>
              <a:rPr lang="en-US" sz="1600" dirty="0">
                <a:sym typeface="+mn-ea"/>
              </a:rPr>
              <a:t>Left Ventricular </a:t>
            </a:r>
            <a:r>
              <a:rPr lang="en-US" sz="1600" dirty="0" err="1">
                <a:sym typeface="+mn-ea"/>
              </a:rPr>
              <a:t>Transapical</a:t>
            </a:r>
            <a:r>
              <a:rPr lang="en-US" sz="1600" dirty="0">
                <a:sym typeface="+mn-ea"/>
              </a:rPr>
              <a:t> Access for</a:t>
            </a:r>
            <a:r>
              <a:rPr lang="en-GB" altLang="en-US" sz="1600" dirty="0">
                <a:sym typeface="+mn-ea"/>
              </a:rPr>
              <a:t> </a:t>
            </a:r>
            <a:r>
              <a:rPr lang="en-US" sz="1600" dirty="0">
                <a:sym typeface="+mn-ea"/>
              </a:rPr>
              <a:t>Interventions in Structural Heart Defects</a:t>
            </a:r>
            <a:r>
              <a:rPr lang="en-GB" sz="1600" dirty="0">
                <a:sym typeface="+mn-ea"/>
              </a:rPr>
              <a:t>.</a:t>
            </a:r>
            <a:r>
              <a:rPr lang="en-GB" altLang="en-US" sz="1600" dirty="0">
                <a:sym typeface="+mn-ea"/>
              </a:rPr>
              <a:t> </a:t>
            </a:r>
            <a:r>
              <a:rPr lang="en-US" sz="1600" dirty="0">
                <a:sym typeface="+mn-ea"/>
              </a:rPr>
              <a:t>Vladimir </a:t>
            </a:r>
            <a:r>
              <a:rPr lang="en-US" sz="1600" dirty="0" err="1">
                <a:sym typeface="+mn-ea"/>
              </a:rPr>
              <a:t>Jelnin</a:t>
            </a:r>
            <a:r>
              <a:rPr lang="en-GB" altLang="en-US" sz="1600" dirty="0">
                <a:sym typeface="+mn-ea"/>
              </a:rPr>
              <a:t> et al. JACC 2011</a:t>
            </a:r>
            <a:endParaRPr lang="en-GB" altLang="en-US" sz="1600" dirty="0"/>
          </a:p>
          <a:p>
            <a:endParaRPr lang="en-US" sz="1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1"/>
          <a:stretch>
            <a:fillRect/>
          </a:stretch>
        </p:blipFill>
        <p:spPr>
          <a:xfrm>
            <a:off x="793750" y="1853565"/>
            <a:ext cx="10350500" cy="327787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Ink 2"/>
              <p14:cNvContentPartPr/>
              <p14:nvPr/>
            </p14:nvContentPartPr>
            <p14:xfrm>
              <a:off x="4356100" y="2286000"/>
              <a:ext cx="2813050" cy="438150"/>
            </p14:xfrm>
          </p:contentPart>
        </mc:Choice>
        <mc:Fallback xmlns="">
          <p:pic>
            <p:nvPicPr>
              <p:cNvPr id="3" name="Ink 2"/>
            </p:nvPicPr>
            <p:blipFill>
              <a:blip r:embed="rId3"/>
            </p:blipFill>
            <p:spPr>
              <a:xfrm>
                <a:off x="4356100" y="2286000"/>
                <a:ext cx="2813050" cy="438150"/>
              </a:xfrm>
              <a:prstGeom prst="rect"/>
            </p:spPr>
          </p:pic>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452755"/>
            <a:ext cx="9404985" cy="965835"/>
          </a:xfrm>
        </p:spPr>
        <p:txBody>
          <a:bodyPr/>
          <a:lstStyle/>
          <a:p>
            <a:r>
              <a:rPr lang="en-GB" sz="2800" dirty="0" smtClean="0">
                <a:ln w="22225">
                  <a:solidFill>
                    <a:schemeClr val="accent2"/>
                  </a:solidFill>
                  <a:prstDash val="solid"/>
                </a:ln>
                <a:solidFill>
                  <a:schemeClr val="accent2">
                    <a:lumMod val="40000"/>
                    <a:lumOff val="60000"/>
                  </a:schemeClr>
                </a:solidFill>
                <a:effectLst/>
              </a:rPr>
              <a:t>PV Pulmonary regurgitation</a:t>
            </a:r>
            <a:r>
              <a:rPr lang="en-GB" sz="3600" dirty="0" smtClean="0"/>
              <a:t> </a:t>
            </a:r>
            <a:endParaRPr lang="en-GB" sz="3600" dirty="0" smtClean="0"/>
          </a:p>
        </p:txBody>
      </p:sp>
      <p:sp>
        <p:nvSpPr>
          <p:cNvPr id="3" name="Content Placeholder 2"/>
          <p:cNvSpPr>
            <a:spLocks noGrp="1"/>
          </p:cNvSpPr>
          <p:nvPr>
            <p:ph idx="1"/>
          </p:nvPr>
        </p:nvSpPr>
        <p:spPr>
          <a:xfrm>
            <a:off x="1102995" y="1419225"/>
            <a:ext cx="8946515" cy="4829175"/>
          </a:xfrm>
        </p:spPr>
        <p:txBody>
          <a:bodyPr>
            <a:normAutofit/>
          </a:bodyPr>
          <a:lstStyle/>
          <a:p>
            <a:r>
              <a:rPr lang="en-GB" dirty="0"/>
              <a:t>Located anteriorly and superiorly : difficult to fully visualize by  TTE / TEE</a:t>
            </a:r>
            <a:endParaRPr lang="en-GB" dirty="0" smtClean="0"/>
          </a:p>
          <a:p>
            <a:pPr marL="0" indent="0">
              <a:buNone/>
            </a:pPr>
            <a:endParaRPr lang="en-IN" dirty="0"/>
          </a:p>
        </p:txBody>
      </p:sp>
      <p:pic>
        <p:nvPicPr>
          <p:cNvPr id="4" name="Content Placeholder 3"/>
          <p:cNvPicPr>
            <a:picLocks noGrp="1" noChangeAspect="1"/>
          </p:cNvPicPr>
          <p:nvPr/>
        </p:nvPicPr>
        <p:blipFill>
          <a:blip r:embed="rId1"/>
          <a:stretch>
            <a:fillRect/>
          </a:stretch>
        </p:blipFill>
        <p:spPr>
          <a:xfrm>
            <a:off x="1102995" y="2613660"/>
            <a:ext cx="9979025" cy="276923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452755"/>
            <a:ext cx="9404985" cy="690880"/>
          </a:xfrm>
        </p:spPr>
        <p:txBody>
          <a:bodyPr>
            <a:scene3d>
              <a:camera prst="orthographicFront"/>
              <a:lightRig rig="threePt" dir="t"/>
            </a:scene3d>
          </a:bodyPr>
          <a:lstStyle/>
          <a:p>
            <a:r>
              <a:rPr lang="en-GB" altLang="en-IN" sz="3200" dirty="0">
                <a:ln w="22225">
                  <a:solidFill>
                    <a:schemeClr val="accent2"/>
                  </a:solidFill>
                  <a:prstDash val="solid"/>
                </a:ln>
                <a:solidFill>
                  <a:schemeClr val="accent2">
                    <a:lumMod val="40000"/>
                    <a:lumOff val="60000"/>
                  </a:schemeClr>
                </a:solidFill>
                <a:effectLst/>
              </a:rPr>
              <a:t>PV Tricuspid regurgitation</a:t>
            </a:r>
            <a:endParaRPr lang="en-GB" altLang="en-IN" sz="3200" dirty="0">
              <a:ln w="22225">
                <a:solidFill>
                  <a:schemeClr val="accent2"/>
                </a:solidFill>
                <a:prstDash val="solid"/>
              </a:ln>
              <a:solidFill>
                <a:schemeClr val="accent2">
                  <a:lumMod val="40000"/>
                  <a:lumOff val="60000"/>
                </a:schemeClr>
              </a:solidFill>
              <a:effectLst/>
            </a:endParaRPr>
          </a:p>
        </p:txBody>
      </p:sp>
      <p:sp>
        <p:nvSpPr>
          <p:cNvPr id="3" name="Content Placeholder 2"/>
          <p:cNvSpPr>
            <a:spLocks noGrp="1"/>
          </p:cNvSpPr>
          <p:nvPr>
            <p:ph idx="1"/>
          </p:nvPr>
        </p:nvSpPr>
        <p:spPr>
          <a:xfrm>
            <a:off x="1102995" y="1407160"/>
            <a:ext cx="8946515" cy="4841240"/>
          </a:xfrm>
        </p:spPr>
        <p:txBody>
          <a:bodyPr>
            <a:normAutofit/>
          </a:bodyPr>
          <a:lstStyle/>
          <a:p>
            <a:pPr marL="0" indent="0">
              <a:buNone/>
            </a:pPr>
            <a:endParaRPr lang="en-GB" dirty="0" smtClean="0"/>
          </a:p>
          <a:p>
            <a:r>
              <a:rPr lang="en-GB" dirty="0" smtClean="0"/>
              <a:t>TEE </a:t>
            </a:r>
            <a:r>
              <a:rPr lang="en-GB" dirty="0"/>
              <a:t>considered if suspected prosthetic TR</a:t>
            </a:r>
            <a:endParaRPr lang="en-IN" dirty="0"/>
          </a:p>
        </p:txBody>
      </p:sp>
      <p:pic>
        <p:nvPicPr>
          <p:cNvPr id="4" name="Content Placeholder 3"/>
          <p:cNvPicPr>
            <a:picLocks noGrp="1" noChangeAspect="1"/>
          </p:cNvPicPr>
          <p:nvPr/>
        </p:nvPicPr>
        <p:blipFill>
          <a:blip r:embed="rId1"/>
          <a:stretch>
            <a:fillRect/>
          </a:stretch>
        </p:blipFill>
        <p:spPr>
          <a:xfrm>
            <a:off x="1032510" y="2853055"/>
            <a:ext cx="10690225" cy="19494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452755"/>
            <a:ext cx="9404985" cy="1707515"/>
          </a:xfrm>
        </p:spPr>
        <p:txBody>
          <a:bodyPr/>
          <a:lstStyle/>
          <a:p>
            <a:r>
              <a:rPr lang="en-GB" sz="3600" dirty="0" smtClean="0">
                <a:latin typeface="Arial Rounded MT Bold" panose="020F0704030504030204" pitchFamily="34" charset="0"/>
                <a:cs typeface="Arial Rounded MT Bold" panose="020F0704030504030204" pitchFamily="34" charset="0"/>
              </a:rPr>
              <a:t>3D ECHO</a:t>
            </a:r>
            <a:br>
              <a:rPr lang="en-GB" sz="3600" dirty="0" smtClean="0">
                <a:latin typeface="Arial Rounded MT Bold" panose="020F0704030504030204" pitchFamily="34" charset="0"/>
                <a:cs typeface="Arial Rounded MT Bold" panose="020F0704030504030204" pitchFamily="34" charset="0"/>
              </a:rPr>
            </a:br>
            <a:r>
              <a:rPr lang="en-GB" sz="2000" dirty="0" smtClean="0"/>
              <a:t>P</a:t>
            </a:r>
            <a:r>
              <a:rPr lang="en-GB" sz="2000" dirty="0" smtClean="0"/>
              <a:t>recise location, number, shape, size, severity,</a:t>
            </a:r>
            <a:br>
              <a:rPr lang="en-GB" sz="2000" dirty="0" smtClean="0"/>
            </a:br>
            <a:r>
              <a:rPr lang="en-GB" sz="2000" dirty="0" smtClean="0"/>
              <a:t>Device placement, complication assessment, residual leak assessment</a:t>
            </a:r>
            <a:br>
              <a:rPr lang="en-GB" sz="2000" dirty="0" smtClean="0"/>
            </a:br>
            <a:endParaRPr lang="en-GB" sz="2000" dirty="0" smtClean="0"/>
          </a:p>
        </p:txBody>
      </p:sp>
      <p:pic>
        <p:nvPicPr>
          <p:cNvPr id="5" name="moving-image4">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3233115" y="2541569"/>
            <a:ext cx="5725795" cy="3218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5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1">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802005"/>
            <a:ext cx="9404985" cy="881380"/>
          </a:xfrm>
        </p:spPr>
        <p:txBody>
          <a:bodyPr/>
          <a:lstStyle/>
          <a:p>
            <a:r>
              <a:rPr lang="en-GB" altLang="en-IN" sz="3600"/>
              <a:t>TAVI - PVL</a:t>
            </a:r>
            <a:endParaRPr lang="en-GB" altLang="en-IN" sz="3600"/>
          </a:p>
        </p:txBody>
      </p:sp>
      <p:sp>
        <p:nvSpPr>
          <p:cNvPr id="3" name="Content Placeholder 2"/>
          <p:cNvSpPr>
            <a:spLocks noGrp="1"/>
          </p:cNvSpPr>
          <p:nvPr>
            <p:ph idx="1"/>
          </p:nvPr>
        </p:nvSpPr>
        <p:spPr>
          <a:xfrm>
            <a:off x="996950" y="2038985"/>
            <a:ext cx="8946515" cy="3573780"/>
          </a:xfrm>
        </p:spPr>
        <p:txBody>
          <a:bodyPr>
            <a:normAutofit/>
          </a:bodyPr>
          <a:lstStyle/>
          <a:p>
            <a:r>
              <a:rPr lang="en-GB" dirty="0"/>
              <a:t>Most frequent </a:t>
            </a:r>
            <a:r>
              <a:rPr lang="en-GB" dirty="0" err="1"/>
              <a:t>periprocedural</a:t>
            </a:r>
            <a:r>
              <a:rPr lang="en-GB" dirty="0"/>
              <a:t> complications of TAVI </a:t>
            </a:r>
            <a:endParaRPr lang="en-GB" dirty="0"/>
          </a:p>
          <a:p>
            <a:r>
              <a:rPr lang="en-GB" dirty="0"/>
              <a:t>Multiple sites  </a:t>
            </a:r>
            <a:endParaRPr lang="en-GB" dirty="0" smtClean="0"/>
          </a:p>
          <a:p>
            <a:r>
              <a:rPr lang="en-GB" dirty="0" smtClean="0"/>
              <a:t>C</a:t>
            </a:r>
            <a:r>
              <a:rPr lang="en-GB" dirty="0"/>
              <a:t>alcium at the commissures is a risk factor </a:t>
            </a:r>
            <a:endParaRPr lang="en-GB" dirty="0" smtClean="0"/>
          </a:p>
          <a:p>
            <a:r>
              <a:rPr lang="en-GB" dirty="0" smtClean="0"/>
              <a:t>N</a:t>
            </a:r>
            <a:r>
              <a:rPr lang="en-GB" dirty="0"/>
              <a:t>ewer-generation valves show significantly reduced </a:t>
            </a:r>
            <a:r>
              <a:rPr lang="en-GB" dirty="0" err="1"/>
              <a:t>PVL (0-2%)</a:t>
            </a:r>
            <a:r>
              <a:rPr lang="en-GB" dirty="0"/>
              <a:t> </a:t>
            </a:r>
            <a:endParaRPr lang="en-IN"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1"/>
          <a:stretch>
            <a:fillRect/>
          </a:stretch>
        </p:blipFill>
        <p:spPr>
          <a:xfrm>
            <a:off x="1945005" y="946150"/>
            <a:ext cx="7963535" cy="5334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sz="3600" dirty="0" smtClean="0"/>
          </a:p>
        </p:txBody>
      </p:sp>
      <p:pic>
        <p:nvPicPr>
          <p:cNvPr id="4" name="Main graphic"/>
          <p:cNvPicPr>
            <a:picLocks noGrp="1"/>
          </p:cNvPicPr>
          <p:nvPr>
            <p:ph idx="1"/>
          </p:nvPr>
        </p:nvPicPr>
        <p:blipFill>
          <a:blip r:embed="rId1"/>
          <a:stretch>
            <a:fillRect/>
          </a:stretch>
        </p:blipFill>
        <p:spPr>
          <a:xfrm>
            <a:off x="2454160" y="1581331"/>
            <a:ext cx="7511583" cy="4372588"/>
          </a:xfrm>
          <a:prstGeom prst="rect">
            <a:avLst/>
          </a:prstGeom>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a:t>Invasive hemodynamic indexes for assessing severity of AR immediately After TAVR</a:t>
            </a:r>
            <a:endParaRPr lang="en-IN" sz="2400"/>
          </a:p>
        </p:txBody>
      </p:sp>
      <p:pic>
        <p:nvPicPr>
          <p:cNvPr id="4" name="Content Placeholder 3"/>
          <p:cNvPicPr>
            <a:picLocks noGrp="1" noChangeAspect="1"/>
          </p:cNvPicPr>
          <p:nvPr>
            <p:ph idx="1"/>
          </p:nvPr>
        </p:nvPicPr>
        <p:blipFill>
          <a:blip r:embed="rId1"/>
          <a:stretch>
            <a:fillRect/>
          </a:stretch>
        </p:blipFill>
        <p:spPr>
          <a:xfrm>
            <a:off x="488315" y="2355850"/>
            <a:ext cx="11214735" cy="227838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Ink 2"/>
              <p14:cNvContentPartPr/>
              <p14:nvPr/>
            </p14:nvContentPartPr>
            <p14:xfrm>
              <a:off x="3829050" y="3308350"/>
              <a:ext cx="3473450" cy="6350"/>
            </p14:xfrm>
          </p:contentPart>
        </mc:Choice>
        <mc:Fallback xmlns="">
          <p:pic>
            <p:nvPicPr>
              <p:cNvPr id="3" name="Ink 2"/>
            </p:nvPicPr>
            <p:blipFill>
              <a:blip r:embed="rId3"/>
            </p:blipFill>
            <p:spPr>
              <a:xfrm>
                <a:off x="3829050" y="3308350"/>
                <a:ext cx="3473450" cy="63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Ink 4"/>
              <p14:cNvContentPartPr/>
              <p14:nvPr/>
            </p14:nvContentPartPr>
            <p14:xfrm>
              <a:off x="4000500" y="3517900"/>
              <a:ext cx="393700" cy="6350"/>
            </p14:xfrm>
          </p:contentPart>
        </mc:Choice>
        <mc:Fallback xmlns="">
          <p:pic>
            <p:nvPicPr>
              <p:cNvPr id="5" name="Ink 4"/>
            </p:nvPicPr>
            <p:blipFill>
              <a:blip r:embed="rId5"/>
            </p:blipFill>
            <p:spPr>
              <a:xfrm>
                <a:off x="4000500" y="3517900"/>
                <a:ext cx="393700" cy="63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Ink 5"/>
              <p14:cNvContentPartPr/>
              <p14:nvPr/>
            </p14:nvContentPartPr>
            <p14:xfrm>
              <a:off x="8001000" y="3797300"/>
              <a:ext cx="2400300" cy="6350"/>
            </p14:xfrm>
          </p:contentPart>
        </mc:Choice>
        <mc:Fallback xmlns="">
          <p:pic>
            <p:nvPicPr>
              <p:cNvPr id="6" name="Ink 5"/>
            </p:nvPicPr>
            <p:blipFill>
              <a:blip r:embed="rId7"/>
            </p:blipFill>
            <p:spPr>
              <a:xfrm>
                <a:off x="8001000" y="3797300"/>
                <a:ext cx="2400300" cy="63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Ink 6"/>
              <p14:cNvContentPartPr/>
              <p14:nvPr/>
            </p14:nvContentPartPr>
            <p14:xfrm>
              <a:off x="9829800" y="3035300"/>
              <a:ext cx="1130300" cy="360"/>
            </p14:xfrm>
          </p:contentPart>
        </mc:Choice>
        <mc:Fallback xmlns="">
          <p:pic>
            <p:nvPicPr>
              <p:cNvPr id="7" name="Ink 6"/>
            </p:nvPicPr>
            <p:blipFill>
              <a:blip r:embed="rId9"/>
            </p:blipFill>
            <p:spPr>
              <a:xfrm>
                <a:off x="9829800" y="3035300"/>
                <a:ext cx="1130300" cy="36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Ink 7"/>
              <p14:cNvContentPartPr/>
              <p14:nvPr/>
            </p14:nvContentPartPr>
            <p14:xfrm>
              <a:off x="8693150" y="3035300"/>
              <a:ext cx="1136650" cy="360"/>
            </p14:xfrm>
          </p:contentPart>
        </mc:Choice>
        <mc:Fallback xmlns="">
          <p:pic>
            <p:nvPicPr>
              <p:cNvPr id="8" name="Ink 7"/>
            </p:nvPicPr>
            <p:blipFill>
              <a:blip r:embed="rId11"/>
            </p:blipFill>
            <p:spPr>
              <a:xfrm>
                <a:off x="8693150" y="3035300"/>
                <a:ext cx="1136650" cy="360"/>
              </a:xfrm>
              <a:prstGeom prst="rect"/>
            </p:spPr>
          </p:pic>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452755"/>
            <a:ext cx="9404985" cy="902970"/>
          </a:xfrm>
        </p:spPr>
        <p:txBody>
          <a:bodyPr/>
          <a:lstStyle/>
          <a:p>
            <a:r>
              <a:rPr lang="en-GB" sz="3600" dirty="0" smtClean="0">
                <a:latin typeface="Arial Rounded MT Bold" panose="020F0704030504030204" pitchFamily="34" charset="0"/>
                <a:cs typeface="Arial Rounded MT Bold" panose="020F0704030504030204" pitchFamily="34" charset="0"/>
              </a:rPr>
              <a:t>CMR</a:t>
            </a:r>
            <a:endParaRPr lang="en-GB" sz="3600" dirty="0" smtClean="0">
              <a:latin typeface="Arial Rounded MT Bold" panose="020F0704030504030204" pitchFamily="34" charset="0"/>
              <a:cs typeface="Arial Rounded MT Bold" panose="020F0704030504030204" pitchFamily="34" charset="0"/>
            </a:endParaRPr>
          </a:p>
        </p:txBody>
      </p:sp>
      <p:sp>
        <p:nvSpPr>
          <p:cNvPr id="3" name="Content Placeholder 2"/>
          <p:cNvSpPr>
            <a:spLocks noGrp="1"/>
          </p:cNvSpPr>
          <p:nvPr>
            <p:ph idx="1"/>
          </p:nvPr>
        </p:nvSpPr>
        <p:spPr>
          <a:xfrm>
            <a:off x="1103312" y="1356528"/>
            <a:ext cx="8946541" cy="4891872"/>
          </a:xfrm>
        </p:spPr>
        <p:txBody>
          <a:bodyPr>
            <a:normAutofit/>
          </a:bodyPr>
          <a:lstStyle/>
          <a:p>
            <a:pPr marL="0" indent="0">
              <a:buNone/>
            </a:pPr>
            <a:endParaRPr lang="en-GB" dirty="0"/>
          </a:p>
          <a:p>
            <a:pPr marL="0" indent="0">
              <a:buNone/>
            </a:pPr>
            <a:r>
              <a:rPr lang="en-GB" u="sng" dirty="0"/>
              <a:t>Quantification of prosthetic </a:t>
            </a:r>
            <a:r>
              <a:rPr lang="en-GB" u="sng" dirty="0" err="1"/>
              <a:t>RV</a:t>
            </a:r>
            <a:r>
              <a:rPr lang="en-GB" u="sng" dirty="0"/>
              <a:t> and R</a:t>
            </a:r>
            <a:r>
              <a:rPr lang="en-GB" dirty="0"/>
              <a:t>F </a:t>
            </a:r>
            <a:endParaRPr lang="en-GB" dirty="0"/>
          </a:p>
          <a:p>
            <a:r>
              <a:rPr lang="en-GB" dirty="0"/>
              <a:t>Direct method : contrast CMR to quantify </a:t>
            </a:r>
            <a:r>
              <a:rPr lang="en-GB" dirty="0" err="1"/>
              <a:t>antegrade</a:t>
            </a:r>
            <a:r>
              <a:rPr lang="en-GB" dirty="0"/>
              <a:t> and retrograde blood flow at a given location</a:t>
            </a:r>
            <a:endParaRPr lang="en-GB" dirty="0"/>
          </a:p>
          <a:p>
            <a:r>
              <a:rPr lang="en-GB" dirty="0"/>
              <a:t>Indirect quantification : Comparison of RV &amp; LV stroke volumes </a:t>
            </a:r>
            <a:endParaRPr lang="en-GB" dirty="0"/>
          </a:p>
          <a:p>
            <a:r>
              <a:rPr lang="en-GB" dirty="0"/>
              <a:t>Combination of both : the difference between the LV stroke volume and aortic flow to quantify MR</a:t>
            </a:r>
            <a:endParaRPr lang="en-GB" dirty="0"/>
          </a:p>
          <a:p>
            <a:endParaRPr lang="en-GB" dirty="0"/>
          </a:p>
          <a:p>
            <a:r>
              <a:rPr lang="en-GB" dirty="0"/>
              <a:t>CMR may be useful as a complementary tool.</a:t>
            </a:r>
            <a:endParaRPr lang="en-IN"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1"/>
          <a:stretch>
            <a:fillRect/>
          </a:stretch>
        </p:blipFill>
        <p:spPr>
          <a:xfrm>
            <a:off x="1341120" y="452755"/>
            <a:ext cx="8554720" cy="608457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Ink 2"/>
              <p14:cNvContentPartPr/>
              <p14:nvPr/>
            </p14:nvContentPartPr>
            <p14:xfrm>
              <a:off x="9029700" y="1320800"/>
              <a:ext cx="723900" cy="360"/>
            </p14:xfrm>
          </p:contentPart>
        </mc:Choice>
        <mc:Fallback xmlns="">
          <p:pic>
            <p:nvPicPr>
              <p:cNvPr id="3" name="Ink 2"/>
            </p:nvPicPr>
            <p:blipFill>
              <a:blip r:embed="rId3"/>
            </p:blipFill>
            <p:spPr>
              <a:xfrm>
                <a:off x="9029700" y="1320800"/>
                <a:ext cx="723900" cy="3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Ink 3"/>
              <p14:cNvContentPartPr/>
              <p14:nvPr/>
            </p14:nvContentPartPr>
            <p14:xfrm>
              <a:off x="8362950" y="1447800"/>
              <a:ext cx="869950" cy="6350"/>
            </p14:xfrm>
          </p:contentPart>
        </mc:Choice>
        <mc:Fallback xmlns="">
          <p:pic>
            <p:nvPicPr>
              <p:cNvPr id="4" name="Ink 3"/>
            </p:nvPicPr>
            <p:blipFill>
              <a:blip r:embed="rId5"/>
            </p:blipFill>
            <p:spPr>
              <a:xfrm>
                <a:off x="8362950" y="1447800"/>
                <a:ext cx="869950" cy="63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Ink 4"/>
              <p14:cNvContentPartPr/>
              <p14:nvPr/>
            </p14:nvContentPartPr>
            <p14:xfrm>
              <a:off x="2876550" y="2438400"/>
              <a:ext cx="1390650" cy="12700"/>
            </p14:xfrm>
          </p:contentPart>
        </mc:Choice>
        <mc:Fallback xmlns="">
          <p:pic>
            <p:nvPicPr>
              <p:cNvPr id="5" name="Ink 4"/>
            </p:nvPicPr>
            <p:blipFill>
              <a:blip r:embed="rId7"/>
            </p:blipFill>
            <p:spPr>
              <a:xfrm>
                <a:off x="2876550" y="2438400"/>
                <a:ext cx="1390650" cy="1270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Ink 6"/>
              <p14:cNvContentPartPr/>
              <p14:nvPr/>
            </p14:nvContentPartPr>
            <p14:xfrm>
              <a:off x="2876550" y="2597150"/>
              <a:ext cx="965200" cy="6350"/>
            </p14:xfrm>
          </p:contentPart>
        </mc:Choice>
        <mc:Fallback xmlns="">
          <p:pic>
            <p:nvPicPr>
              <p:cNvPr id="7" name="Ink 6"/>
            </p:nvPicPr>
            <p:blipFill>
              <a:blip r:embed="rId9"/>
            </p:blipFill>
            <p:spPr>
              <a:xfrm>
                <a:off x="2876550" y="2597150"/>
                <a:ext cx="965200" cy="63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Ink 7"/>
              <p14:cNvContentPartPr/>
              <p14:nvPr/>
            </p14:nvContentPartPr>
            <p14:xfrm>
              <a:off x="8362950" y="2159000"/>
              <a:ext cx="1371600" cy="6350"/>
            </p14:xfrm>
          </p:contentPart>
        </mc:Choice>
        <mc:Fallback xmlns="">
          <p:pic>
            <p:nvPicPr>
              <p:cNvPr id="8" name="Ink 7"/>
            </p:nvPicPr>
            <p:blipFill>
              <a:blip r:embed="rId11"/>
            </p:blipFill>
            <p:spPr>
              <a:xfrm>
                <a:off x="8362950" y="2159000"/>
                <a:ext cx="1371600" cy="635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Ink 8"/>
              <p14:cNvContentPartPr/>
              <p14:nvPr/>
            </p14:nvContentPartPr>
            <p14:xfrm>
              <a:off x="8394700" y="2305050"/>
              <a:ext cx="857250" cy="6350"/>
            </p14:xfrm>
          </p:contentPart>
        </mc:Choice>
        <mc:Fallback xmlns="">
          <p:pic>
            <p:nvPicPr>
              <p:cNvPr id="9" name="Ink 8"/>
            </p:nvPicPr>
            <p:blipFill>
              <a:blip r:embed="rId13"/>
            </p:blipFill>
            <p:spPr>
              <a:xfrm>
                <a:off x="8394700" y="2305050"/>
                <a:ext cx="857250" cy="63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Ink 9"/>
              <p14:cNvContentPartPr/>
              <p14:nvPr/>
            </p14:nvContentPartPr>
            <p14:xfrm>
              <a:off x="9010650" y="2578100"/>
              <a:ext cx="438150" cy="360"/>
            </p14:xfrm>
          </p:contentPart>
        </mc:Choice>
        <mc:Fallback xmlns="">
          <p:pic>
            <p:nvPicPr>
              <p:cNvPr id="10" name="Ink 9"/>
            </p:nvPicPr>
            <p:blipFill>
              <a:blip r:embed="rId15"/>
            </p:blipFill>
            <p:spPr>
              <a:xfrm>
                <a:off x="9010650" y="2578100"/>
                <a:ext cx="438150" cy="36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Ink 10"/>
              <p14:cNvContentPartPr/>
              <p14:nvPr/>
            </p14:nvContentPartPr>
            <p14:xfrm>
              <a:off x="8388350" y="2724150"/>
              <a:ext cx="1123950" cy="360"/>
            </p14:xfrm>
          </p:contentPart>
        </mc:Choice>
        <mc:Fallback xmlns="">
          <p:pic>
            <p:nvPicPr>
              <p:cNvPr id="11" name="Ink 10"/>
            </p:nvPicPr>
            <p:blipFill>
              <a:blip r:embed="rId17"/>
            </p:blipFill>
            <p:spPr>
              <a:xfrm>
                <a:off x="8388350" y="2724150"/>
                <a:ext cx="1123950" cy="36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Ink 11"/>
              <p14:cNvContentPartPr/>
              <p14:nvPr/>
            </p14:nvContentPartPr>
            <p14:xfrm>
              <a:off x="4730750" y="3175000"/>
              <a:ext cx="1143000" cy="6350"/>
            </p14:xfrm>
          </p:contentPart>
        </mc:Choice>
        <mc:Fallback xmlns="">
          <p:pic>
            <p:nvPicPr>
              <p:cNvPr id="12" name="Ink 11"/>
            </p:nvPicPr>
            <p:blipFill>
              <a:blip r:embed="rId19"/>
            </p:blipFill>
            <p:spPr>
              <a:xfrm>
                <a:off x="4730750" y="3175000"/>
                <a:ext cx="1143000" cy="635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Ink 12"/>
              <p14:cNvContentPartPr/>
              <p14:nvPr/>
            </p14:nvContentPartPr>
            <p14:xfrm>
              <a:off x="4718050" y="3892550"/>
              <a:ext cx="400050" cy="6350"/>
            </p14:xfrm>
          </p:contentPart>
        </mc:Choice>
        <mc:Fallback xmlns="">
          <p:pic>
            <p:nvPicPr>
              <p:cNvPr id="13" name="Ink 12"/>
            </p:nvPicPr>
            <p:blipFill>
              <a:blip r:embed="rId21"/>
            </p:blipFill>
            <p:spPr>
              <a:xfrm>
                <a:off x="4718050" y="3892550"/>
                <a:ext cx="400050" cy="63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Ink 13"/>
              <p14:cNvContentPartPr/>
              <p14:nvPr/>
            </p14:nvContentPartPr>
            <p14:xfrm>
              <a:off x="4705350" y="4902200"/>
              <a:ext cx="889000" cy="360"/>
            </p14:xfrm>
          </p:contentPart>
        </mc:Choice>
        <mc:Fallback xmlns="">
          <p:pic>
            <p:nvPicPr>
              <p:cNvPr id="14" name="Ink 13"/>
            </p:nvPicPr>
            <p:blipFill>
              <a:blip r:embed="rId23"/>
            </p:blipFill>
            <p:spPr>
              <a:xfrm>
                <a:off x="4705350" y="4902200"/>
                <a:ext cx="889000" cy="36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Ink 14"/>
              <p14:cNvContentPartPr/>
              <p14:nvPr/>
            </p14:nvContentPartPr>
            <p14:xfrm>
              <a:off x="4711700" y="4622800"/>
              <a:ext cx="800100" cy="6350"/>
            </p14:xfrm>
          </p:contentPart>
        </mc:Choice>
        <mc:Fallback xmlns="">
          <p:pic>
            <p:nvPicPr>
              <p:cNvPr id="15" name="Ink 14"/>
            </p:nvPicPr>
            <p:blipFill>
              <a:blip r:embed="rId25"/>
            </p:blipFill>
            <p:spPr>
              <a:xfrm>
                <a:off x="4711700" y="4622800"/>
                <a:ext cx="800100" cy="635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Ink 15"/>
              <p14:cNvContentPartPr/>
              <p14:nvPr/>
            </p14:nvContentPartPr>
            <p14:xfrm>
              <a:off x="8407400" y="4210050"/>
              <a:ext cx="361950" cy="360"/>
            </p14:xfrm>
          </p:contentPart>
        </mc:Choice>
        <mc:Fallback xmlns="">
          <p:pic>
            <p:nvPicPr>
              <p:cNvPr id="16" name="Ink 15"/>
            </p:nvPicPr>
            <p:blipFill>
              <a:blip r:embed="rId27"/>
            </p:blipFill>
            <p:spPr>
              <a:xfrm>
                <a:off x="8407400" y="4210050"/>
                <a:ext cx="361950" cy="36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Ink 16"/>
              <p14:cNvContentPartPr/>
              <p14:nvPr/>
            </p14:nvContentPartPr>
            <p14:xfrm>
              <a:off x="4832350" y="4483100"/>
              <a:ext cx="850900" cy="6350"/>
            </p14:xfrm>
          </p:contentPart>
        </mc:Choice>
        <mc:Fallback xmlns="">
          <p:pic>
            <p:nvPicPr>
              <p:cNvPr id="17" name="Ink 16"/>
            </p:nvPicPr>
            <p:blipFill>
              <a:blip r:embed="rId29"/>
            </p:blipFill>
            <p:spPr>
              <a:xfrm>
                <a:off x="4832350" y="4483100"/>
                <a:ext cx="850900" cy="6350"/>
              </a:xfrm>
              <a:prstGeom prst="rect"/>
            </p:spPr>
          </p:pic>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90" y="675005"/>
            <a:ext cx="9404985" cy="743585"/>
          </a:xfrm>
        </p:spPr>
        <p:txBody>
          <a:bodyPr/>
          <a:lstStyle/>
          <a:p>
            <a:r>
              <a:rPr lang="en-GB" sz="3200" dirty="0" smtClean="0">
                <a:latin typeface="Arial Rounded MT Bold" panose="020F0704030504030204" pitchFamily="34" charset="0"/>
                <a:sym typeface="+mn-ea"/>
              </a:rPr>
              <a:t>All the Prosthetic valve leaks are significant.…?</a:t>
            </a:r>
            <a:endParaRPr lang="en-IN" altLang="en-IN" sz="3200" dirty="0">
              <a:latin typeface="Arial Rounded MT Bold" panose="020F0704030504030204" pitchFamily="34" charset="0"/>
              <a:sym typeface="+mn-ea"/>
            </a:endParaRPr>
          </a:p>
        </p:txBody>
      </p:sp>
      <p:graphicFrame>
        <p:nvGraphicFramePr>
          <p:cNvPr id="5" name="Diagram 4"/>
          <p:cNvGraphicFramePr/>
          <p:nvPr/>
        </p:nvGraphicFramePr>
        <p:xfrm>
          <a:off x="1559560" y="1661795"/>
          <a:ext cx="8947150" cy="425894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760" y="2052955"/>
            <a:ext cx="9404985" cy="2195830"/>
          </a:xfrm>
        </p:spPr>
        <p:txBody>
          <a:bodyPr/>
          <a:lstStyle/>
          <a:p>
            <a:pPr algn="ctr"/>
            <a:r>
              <a:rPr lang="en-GB" sz="3600" dirty="0" smtClean="0">
                <a:latin typeface="Arial Rounded MT Bold" panose="020F0704030504030204" pitchFamily="34" charset="0"/>
                <a:cs typeface="Arial Rounded MT Bold" panose="020F0704030504030204" pitchFamily="34" charset="0"/>
                <a:sym typeface="+mn-ea"/>
              </a:rPr>
              <a:t>MANAGEMENT</a:t>
            </a:r>
            <a:br>
              <a:rPr lang="en-GB" sz="3600" dirty="0" smtClean="0">
                <a:latin typeface="Arial Rounded MT Bold" panose="020F0704030504030204" pitchFamily="34" charset="0"/>
                <a:cs typeface="Arial Rounded MT Bold" panose="020F0704030504030204" pitchFamily="34" charset="0"/>
                <a:sym typeface="+mn-ea"/>
              </a:rPr>
            </a:br>
            <a:br>
              <a:rPr lang="en-GB" sz="3600" dirty="0" smtClean="0">
                <a:latin typeface="Arial Rounded MT Bold" panose="020F0704030504030204" pitchFamily="34" charset="0"/>
                <a:cs typeface="Arial Rounded MT Bold" panose="020F0704030504030204" pitchFamily="34" charset="0"/>
                <a:sym typeface="+mn-ea"/>
              </a:rPr>
            </a:br>
            <a:r>
              <a:rPr lang="en-GB" sz="2800" dirty="0" smtClean="0">
                <a:latin typeface="Arial Rounded MT Bold" panose="020F0704030504030204" pitchFamily="34" charset="0"/>
                <a:cs typeface="Arial Rounded MT Bold" panose="020F0704030504030204" pitchFamily="34" charset="0"/>
                <a:sym typeface="+mn-ea"/>
              </a:rPr>
              <a:t>Surgical v/s Transcatheter</a:t>
            </a:r>
            <a:endParaRPr lang="en-GB" sz="2800" dirty="0" smtClean="0">
              <a:latin typeface="Arial Rounded MT Bold" panose="020F0704030504030204" pitchFamily="34" charset="0"/>
              <a:cs typeface="Arial Rounded MT Bold" panose="020F0704030504030204" pitchFamily="34" charset="0"/>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45795" y="452755"/>
            <a:ext cx="9404985" cy="648335"/>
          </a:xfrm>
        </p:spPr>
        <p:txBody>
          <a:bodyPr/>
          <a:p>
            <a:r>
              <a:rPr lang="en-GB" altLang="en-US" sz="3200">
                <a:latin typeface="Arial Rounded MT Bold" panose="020F0704030504030204" pitchFamily="34" charset="0"/>
                <a:cs typeface="Arial Rounded MT Bold" panose="020F0704030504030204" pitchFamily="34" charset="0"/>
              </a:rPr>
              <a:t>Surgical correction</a:t>
            </a:r>
            <a:endParaRPr lang="en-GB" altLang="en-US" sz="3200">
              <a:latin typeface="Arial Rounded MT Bold" panose="020F0704030504030204" pitchFamily="34" charset="0"/>
              <a:cs typeface="Arial Rounded MT Bold" panose="020F0704030504030204" pitchFamily="34" charset="0"/>
            </a:endParaRPr>
          </a:p>
        </p:txBody>
      </p:sp>
      <p:sp>
        <p:nvSpPr>
          <p:cNvPr id="3" name="Content Placeholder 2"/>
          <p:cNvSpPr>
            <a:spLocks noGrp="1"/>
          </p:cNvSpPr>
          <p:nvPr>
            <p:ph idx="1"/>
          </p:nvPr>
        </p:nvSpPr>
        <p:spPr>
          <a:xfrm>
            <a:off x="1102995" y="1459865"/>
            <a:ext cx="8946515" cy="4788535"/>
          </a:xfrm>
        </p:spPr>
        <p:txBody>
          <a:bodyPr/>
          <a:p>
            <a:pPr marL="0" indent="0">
              <a:buNone/>
            </a:pPr>
            <a:r>
              <a:rPr lang="en-GB" altLang="en-US"/>
              <a:t>1. Valve replacement</a:t>
            </a:r>
            <a:endParaRPr lang="en-GB" altLang="en-US"/>
          </a:p>
          <a:p>
            <a:pPr marL="0" indent="0">
              <a:buNone/>
            </a:pPr>
            <a:r>
              <a:rPr lang="en-GB" altLang="en-US"/>
              <a:t>2. PVL repair - direct suturing / patch closure / incoorporation of full  </a:t>
            </a:r>
            <a:endParaRPr lang="en-GB" altLang="en-US"/>
          </a:p>
          <a:p>
            <a:pPr marL="0" indent="0">
              <a:buNone/>
            </a:pPr>
            <a:r>
              <a:rPr lang="en-GB" altLang="en-US"/>
              <a:t>                         thickness autologous tissue</a:t>
            </a:r>
            <a:endParaRPr lang="en-GB" altLang="en-US"/>
          </a:p>
          <a:p>
            <a:endParaRPr lang="en-GB" altLang="en-US"/>
          </a:p>
          <a:p>
            <a:r>
              <a:rPr lang="en-GB" altLang="en-US"/>
              <a:t>Failure rate :12 - 35 %</a:t>
            </a:r>
            <a:endParaRPr lang="en-GB" altLang="en-US"/>
          </a:p>
          <a:p>
            <a:r>
              <a:rPr lang="en-GB" altLang="en-US"/>
              <a:t>Operative mortality : 14 %, 35 % if emergency</a:t>
            </a:r>
            <a:endParaRPr lang="en-GB" altLang="en-US"/>
          </a:p>
          <a:p>
            <a:r>
              <a:rPr lang="en-GB" altLang="en-US"/>
              <a:t>Recurrence at the same location - 13 % &amp; 35 % after 1st &amp; 2nd redo surgery respectively</a:t>
            </a:r>
            <a:endParaRPr lang="en-GB" altLang="en-US"/>
          </a:p>
          <a:p>
            <a:pPr marL="0" indent="0">
              <a:buNone/>
            </a:pPr>
            <a:endParaRPr lang="en-GB" altLang="en-US"/>
          </a:p>
          <a:p>
            <a:r>
              <a:rPr lang="en-GB" altLang="en-US" b="1">
                <a:solidFill>
                  <a:schemeClr val="bg1"/>
                </a:solidFill>
                <a:highlight>
                  <a:srgbClr val="FFFF00"/>
                </a:highlight>
              </a:rPr>
              <a:t>2017 ACC / AHA : Class Ic recommendation</a:t>
            </a:r>
            <a:endParaRPr lang="en-GB" altLang="en-US"/>
          </a:p>
          <a:p>
            <a:endParaRPr lang="en-GB"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7" y="203336"/>
            <a:ext cx="2628900" cy="5303846"/>
          </a:xfrm>
        </p:spPr>
        <p:txBody>
          <a:bodyPr/>
          <a:lstStyle/>
          <a:p>
            <a:r>
              <a:rPr lang="en-GB" sz="2800" b="1" dirty="0" err="1" smtClean="0">
                <a:solidFill>
                  <a:schemeClr val="bg1"/>
                </a:solidFill>
                <a:highlight>
                  <a:srgbClr val="FFFF00"/>
                </a:highlight>
              </a:rPr>
              <a:t>Transcatheter</a:t>
            </a:r>
            <a:r>
              <a:rPr lang="en-GB" sz="2800" b="1" dirty="0" smtClean="0">
                <a:solidFill>
                  <a:schemeClr val="bg1"/>
                </a:solidFill>
                <a:highlight>
                  <a:srgbClr val="FFFF00"/>
                </a:highlight>
              </a:rPr>
              <a:t> </a:t>
            </a:r>
            <a:r>
              <a:rPr lang="en-GB" sz="2800" b="1" dirty="0" smtClean="0">
                <a:solidFill>
                  <a:schemeClr val="bg1"/>
                </a:solidFill>
                <a:highlight>
                  <a:srgbClr val="C0C0C0"/>
                </a:highlight>
              </a:rPr>
              <a:t>v/s</a:t>
            </a:r>
            <a:r>
              <a:rPr lang="en-GB" sz="2800" b="1" dirty="0" smtClean="0">
                <a:solidFill>
                  <a:schemeClr val="bg1"/>
                </a:solidFill>
                <a:highlight>
                  <a:srgbClr val="FFFF00"/>
                </a:highlight>
              </a:rPr>
              <a:t> </a:t>
            </a:r>
            <a:br>
              <a:rPr lang="en-GB" sz="2800" b="1" dirty="0" smtClean="0">
                <a:solidFill>
                  <a:schemeClr val="bg1"/>
                </a:solidFill>
                <a:highlight>
                  <a:srgbClr val="FFFF00"/>
                </a:highlight>
              </a:rPr>
            </a:br>
            <a:r>
              <a:rPr lang="en-GB" sz="2800" b="1" dirty="0" smtClean="0">
                <a:solidFill>
                  <a:schemeClr val="bg1"/>
                </a:solidFill>
                <a:highlight>
                  <a:srgbClr val="FFFF00"/>
                </a:highlight>
              </a:rPr>
              <a:t>surgical</a:t>
            </a:r>
            <a:br>
              <a:rPr lang="en-GB" sz="2800" dirty="0" smtClean="0"/>
            </a:br>
            <a:br>
              <a:rPr lang="en-GB" sz="2800" dirty="0"/>
            </a:br>
            <a:br>
              <a:rPr lang="en-GB" sz="2800" dirty="0" smtClean="0"/>
            </a:br>
            <a:r>
              <a:rPr lang="en-GB" sz="2800" dirty="0"/>
              <a:t>1</a:t>
            </a:r>
            <a:endParaRPr lang="en-IN" sz="2800" dirty="0"/>
          </a:p>
        </p:txBody>
      </p:sp>
      <p:pic>
        <p:nvPicPr>
          <p:cNvPr id="4" name="Content Placeholder 3"/>
          <p:cNvPicPr>
            <a:picLocks noGrp="1" noChangeAspect="1"/>
          </p:cNvPicPr>
          <p:nvPr>
            <p:ph idx="1"/>
          </p:nvPr>
        </p:nvPicPr>
        <p:blipFill>
          <a:blip r:embed="rId1"/>
          <a:stretch>
            <a:fillRect/>
          </a:stretch>
        </p:blipFill>
        <p:spPr>
          <a:xfrm>
            <a:off x="2940627" y="619596"/>
            <a:ext cx="6170174" cy="5819304"/>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Ink 2"/>
              <p14:cNvContentPartPr/>
              <p14:nvPr/>
            </p14:nvContentPartPr>
            <p14:xfrm>
              <a:off x="5181600" y="6242050"/>
              <a:ext cx="3638550" cy="360"/>
            </p14:xfrm>
          </p:contentPart>
        </mc:Choice>
        <mc:Fallback xmlns="">
          <p:pic>
            <p:nvPicPr>
              <p:cNvPr id="3" name="Ink 2"/>
            </p:nvPicPr>
            <p:blipFill>
              <a:blip r:embed="rId3"/>
            </p:blipFill>
            <p:spPr>
              <a:xfrm>
                <a:off x="5181600" y="6242050"/>
                <a:ext cx="3638550" cy="3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Ink 4"/>
              <p14:cNvContentPartPr/>
              <p14:nvPr/>
            </p14:nvContentPartPr>
            <p14:xfrm>
              <a:off x="3086100" y="6381750"/>
              <a:ext cx="2241550" cy="360"/>
            </p14:xfrm>
          </p:contentPart>
        </mc:Choice>
        <mc:Fallback xmlns="">
          <p:pic>
            <p:nvPicPr>
              <p:cNvPr id="5" name="Ink 4"/>
            </p:nvPicPr>
            <p:blipFill>
              <a:blip r:embed="rId5"/>
            </p:blipFill>
            <p:spPr>
              <a:xfrm>
                <a:off x="3086100" y="6381750"/>
                <a:ext cx="2241550" cy="360"/>
              </a:xfrm>
              <a:prstGeom prst="rect"/>
            </p:spPr>
          </p:pic>
        </mc:Fallback>
      </mc:AlternateContent>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1"/>
          <a:stretch>
            <a:fillRect/>
          </a:stretch>
        </p:blipFill>
        <p:spPr>
          <a:xfrm>
            <a:off x="2283130" y="1152983"/>
            <a:ext cx="7294980" cy="485038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2</a:t>
            </a:r>
            <a:endParaRPr lang="en-GB" sz="2800" dirty="0" smtClean="0"/>
          </a:p>
        </p:txBody>
      </p:sp>
      <p:pic>
        <p:nvPicPr>
          <p:cNvPr id="4" name="Content Placeholder 3"/>
          <p:cNvPicPr>
            <a:picLocks noGrp="1" noChangeAspect="1"/>
          </p:cNvPicPr>
          <p:nvPr>
            <p:ph idx="1"/>
          </p:nvPr>
        </p:nvPicPr>
        <p:blipFill>
          <a:blip r:embed="rId1"/>
          <a:stretch>
            <a:fillRect/>
          </a:stretch>
        </p:blipFill>
        <p:spPr>
          <a:xfrm>
            <a:off x="2930693" y="644370"/>
            <a:ext cx="6358779" cy="554168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Ink 2"/>
              <p14:cNvContentPartPr/>
              <p14:nvPr/>
            </p14:nvContentPartPr>
            <p14:xfrm>
              <a:off x="7302500" y="2482850"/>
              <a:ext cx="933450" cy="360"/>
            </p14:xfrm>
          </p:contentPart>
        </mc:Choice>
        <mc:Fallback xmlns="">
          <p:pic>
            <p:nvPicPr>
              <p:cNvPr id="3" name="Ink 2"/>
            </p:nvPicPr>
            <p:blipFill>
              <a:blip r:embed="rId3"/>
            </p:blipFill>
            <p:spPr>
              <a:xfrm>
                <a:off x="7302500" y="2482850"/>
                <a:ext cx="933450" cy="3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Ink 4"/>
              <p14:cNvContentPartPr/>
              <p14:nvPr/>
            </p14:nvContentPartPr>
            <p14:xfrm>
              <a:off x="3784600" y="3035300"/>
              <a:ext cx="2444750" cy="6350"/>
            </p14:xfrm>
          </p:contentPart>
        </mc:Choice>
        <mc:Fallback xmlns="">
          <p:pic>
            <p:nvPicPr>
              <p:cNvPr id="5" name="Ink 4"/>
            </p:nvPicPr>
            <p:blipFill>
              <a:blip r:embed="rId5"/>
            </p:blipFill>
            <p:spPr>
              <a:xfrm>
                <a:off x="3784600" y="3035300"/>
                <a:ext cx="2444750" cy="63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Ink 5"/>
              <p14:cNvContentPartPr/>
              <p14:nvPr/>
            </p14:nvContentPartPr>
            <p14:xfrm>
              <a:off x="6299200" y="3035300"/>
              <a:ext cx="2159000" cy="6350"/>
            </p14:xfrm>
          </p:contentPart>
        </mc:Choice>
        <mc:Fallback xmlns="">
          <p:pic>
            <p:nvPicPr>
              <p:cNvPr id="6" name="Ink 5"/>
            </p:nvPicPr>
            <p:blipFill>
              <a:blip r:embed="rId7"/>
            </p:blipFill>
            <p:spPr>
              <a:xfrm>
                <a:off x="6299200" y="3035300"/>
                <a:ext cx="2159000" cy="63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Ink 6"/>
              <p14:cNvContentPartPr/>
              <p14:nvPr/>
            </p14:nvContentPartPr>
            <p14:xfrm>
              <a:off x="7251700" y="3162300"/>
              <a:ext cx="1219200" cy="6350"/>
            </p14:xfrm>
          </p:contentPart>
        </mc:Choice>
        <mc:Fallback xmlns="">
          <p:pic>
            <p:nvPicPr>
              <p:cNvPr id="7" name="Ink 6"/>
            </p:nvPicPr>
            <p:blipFill>
              <a:blip r:embed="rId9"/>
            </p:blipFill>
            <p:spPr>
              <a:xfrm>
                <a:off x="7251700" y="3162300"/>
                <a:ext cx="1219200" cy="635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Ink 7"/>
              <p14:cNvContentPartPr/>
              <p14:nvPr/>
            </p14:nvContentPartPr>
            <p14:xfrm>
              <a:off x="6470650" y="3314700"/>
              <a:ext cx="768350" cy="360"/>
            </p14:xfrm>
          </p:contentPart>
        </mc:Choice>
        <mc:Fallback xmlns="">
          <p:pic>
            <p:nvPicPr>
              <p:cNvPr id="8" name="Ink 7"/>
            </p:nvPicPr>
            <p:blipFill>
              <a:blip r:embed="rId11"/>
            </p:blipFill>
            <p:spPr>
              <a:xfrm>
                <a:off x="6470650" y="3314700"/>
                <a:ext cx="768350" cy="3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Ink 8"/>
              <p14:cNvContentPartPr/>
              <p14:nvPr/>
            </p14:nvContentPartPr>
            <p14:xfrm>
              <a:off x="4552950" y="3441700"/>
              <a:ext cx="1181100" cy="360"/>
            </p14:xfrm>
          </p:contentPart>
        </mc:Choice>
        <mc:Fallback xmlns="">
          <p:pic>
            <p:nvPicPr>
              <p:cNvPr id="9" name="Ink 8"/>
            </p:nvPicPr>
            <p:blipFill>
              <a:blip r:embed="rId13"/>
            </p:blipFill>
            <p:spPr>
              <a:xfrm>
                <a:off x="4552950" y="3441700"/>
                <a:ext cx="1181100" cy="36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Ink 9"/>
              <p14:cNvContentPartPr/>
              <p14:nvPr/>
            </p14:nvContentPartPr>
            <p14:xfrm>
              <a:off x="7772400" y="3441700"/>
              <a:ext cx="730250" cy="6350"/>
            </p14:xfrm>
          </p:contentPart>
        </mc:Choice>
        <mc:Fallback xmlns="">
          <p:pic>
            <p:nvPicPr>
              <p:cNvPr id="10" name="Ink 9"/>
            </p:nvPicPr>
            <p:blipFill>
              <a:blip r:embed="rId15"/>
            </p:blipFill>
            <p:spPr>
              <a:xfrm>
                <a:off x="7772400" y="3441700"/>
                <a:ext cx="730250" cy="63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Ink 10"/>
              <p14:cNvContentPartPr/>
              <p14:nvPr/>
            </p14:nvContentPartPr>
            <p14:xfrm>
              <a:off x="3746500" y="3581400"/>
              <a:ext cx="577850" cy="360"/>
            </p14:xfrm>
          </p:contentPart>
        </mc:Choice>
        <mc:Fallback xmlns="">
          <p:pic>
            <p:nvPicPr>
              <p:cNvPr id="11" name="Ink 10"/>
            </p:nvPicPr>
            <p:blipFill>
              <a:blip r:embed="rId17"/>
            </p:blipFill>
            <p:spPr>
              <a:xfrm>
                <a:off x="3746500" y="3581400"/>
                <a:ext cx="577850" cy="36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Ink 11"/>
              <p14:cNvContentPartPr/>
              <p14:nvPr/>
            </p14:nvContentPartPr>
            <p14:xfrm>
              <a:off x="6184900" y="3575050"/>
              <a:ext cx="577850" cy="6350"/>
            </p14:xfrm>
          </p:contentPart>
        </mc:Choice>
        <mc:Fallback xmlns="">
          <p:pic>
            <p:nvPicPr>
              <p:cNvPr id="12" name="Ink 11"/>
            </p:nvPicPr>
            <p:blipFill>
              <a:blip r:embed="rId19"/>
            </p:blipFill>
            <p:spPr>
              <a:xfrm>
                <a:off x="6184900" y="3575050"/>
                <a:ext cx="577850" cy="635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Ink 12"/>
              <p14:cNvContentPartPr/>
              <p14:nvPr/>
            </p14:nvContentPartPr>
            <p14:xfrm>
              <a:off x="3771900" y="3714750"/>
              <a:ext cx="1422400" cy="6350"/>
            </p14:xfrm>
          </p:contentPart>
        </mc:Choice>
        <mc:Fallback xmlns="">
          <p:pic>
            <p:nvPicPr>
              <p:cNvPr id="13" name="Ink 12"/>
            </p:nvPicPr>
            <p:blipFill>
              <a:blip r:embed="rId21"/>
            </p:blipFill>
            <p:spPr>
              <a:xfrm>
                <a:off x="3771900" y="3714750"/>
                <a:ext cx="1422400" cy="635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Ink 13"/>
              <p14:cNvContentPartPr/>
              <p14:nvPr/>
            </p14:nvContentPartPr>
            <p14:xfrm>
              <a:off x="7423150" y="3714750"/>
              <a:ext cx="1022350" cy="6350"/>
            </p14:xfrm>
          </p:contentPart>
        </mc:Choice>
        <mc:Fallback xmlns="">
          <p:pic>
            <p:nvPicPr>
              <p:cNvPr id="14" name="Ink 13"/>
            </p:nvPicPr>
            <p:blipFill>
              <a:blip r:embed="rId23"/>
            </p:blipFill>
            <p:spPr>
              <a:xfrm>
                <a:off x="7423150" y="3714750"/>
                <a:ext cx="1022350" cy="635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Ink 14"/>
              <p14:cNvContentPartPr/>
              <p14:nvPr/>
            </p14:nvContentPartPr>
            <p14:xfrm>
              <a:off x="3765550" y="3848100"/>
              <a:ext cx="1949450" cy="360"/>
            </p14:xfrm>
          </p:contentPart>
        </mc:Choice>
        <mc:Fallback xmlns="">
          <p:pic>
            <p:nvPicPr>
              <p:cNvPr id="15" name="Ink 14"/>
            </p:nvPicPr>
            <p:blipFill>
              <a:blip r:embed="rId25"/>
            </p:blipFill>
            <p:spPr>
              <a:xfrm>
                <a:off x="3765550" y="3848100"/>
                <a:ext cx="1949450" cy="360"/>
              </a:xfrm>
              <a:prstGeom prst="rect"/>
            </p:spPr>
          </p:pic>
        </mc:Fallback>
      </mc:AlternateContent>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IN" dirty="0"/>
              <a:t> </a:t>
            </a:r>
            <a:endParaRPr lang="en-GB" altLang="en-IN" dirty="0"/>
          </a:p>
        </p:txBody>
      </p:sp>
      <p:sp>
        <p:nvSpPr>
          <p:cNvPr id="3" name="Content Placeholder 2"/>
          <p:cNvSpPr>
            <a:spLocks noGrp="1"/>
          </p:cNvSpPr>
          <p:nvPr>
            <p:ph idx="1"/>
          </p:nvPr>
        </p:nvSpPr>
        <p:spPr>
          <a:xfrm>
            <a:off x="1102995" y="774700"/>
            <a:ext cx="8946515" cy="5600065"/>
          </a:xfrm>
        </p:spPr>
        <p:txBody>
          <a:bodyPr>
            <a:normAutofit/>
          </a:bodyPr>
          <a:lstStyle/>
          <a:p>
            <a:r>
              <a:rPr lang="en-GB" altLang="en-IN" b="1">
                <a:solidFill>
                  <a:schemeClr val="bg1"/>
                </a:solidFill>
                <a:highlight>
                  <a:srgbClr val="FFFF00"/>
                </a:highlight>
              </a:rPr>
              <a:t>2017 ACC/ AHA indication for percutaneous PVL closure (Class IIa)</a:t>
            </a:r>
            <a:endParaRPr lang="en-GB" altLang="en-IN">
              <a:highlight>
                <a:srgbClr val="FFFF00"/>
              </a:highlight>
            </a:endParaRPr>
          </a:p>
          <a:p>
            <a:pPr marL="0" indent="0">
              <a:buNone/>
            </a:pPr>
            <a:r>
              <a:rPr lang="en-GB" altLang="en-IN"/>
              <a:t>1. symptomatic HF NYHA III, IV</a:t>
            </a:r>
            <a:endParaRPr lang="en-GB" altLang="en-IN"/>
          </a:p>
          <a:p>
            <a:pPr marL="0" indent="0">
              <a:buNone/>
            </a:pPr>
            <a:r>
              <a:rPr lang="en-GB" altLang="en-IN"/>
              <a:t>2. persistent hemolytic anemia</a:t>
            </a:r>
            <a:endParaRPr lang="en-GB" altLang="en-IN"/>
          </a:p>
          <a:p>
            <a:pPr marL="0" indent="0">
              <a:buNone/>
            </a:pPr>
            <a:r>
              <a:rPr lang="en-GB" altLang="en-IN"/>
              <a:t>3. suitable anatomy</a:t>
            </a:r>
            <a:endParaRPr lang="en-GB" altLang="en-IN"/>
          </a:p>
          <a:p>
            <a:pPr marL="0" indent="0">
              <a:buNone/>
            </a:pPr>
            <a:endParaRPr lang="en-GB" altLang="en-IN"/>
          </a:p>
          <a:p>
            <a:pPr marL="0" indent="0">
              <a:buNone/>
            </a:pPr>
            <a:r>
              <a:rPr lang="en-GB" altLang="en-IN"/>
              <a:t>PVL closure of less severe defect is controversial</a:t>
            </a:r>
            <a:endParaRPr lang="en-GB" altLang="en-IN"/>
          </a:p>
          <a:p>
            <a:endParaRPr lang="en-GB" altLang="en-IN"/>
          </a:p>
          <a:p>
            <a:r>
              <a:rPr lang="en-GB" altLang="en-IN" b="1">
                <a:solidFill>
                  <a:schemeClr val="bg1"/>
                </a:solidFill>
                <a:highlight>
                  <a:srgbClr val="FFFF00"/>
                </a:highlight>
              </a:rPr>
              <a:t>Contraindications</a:t>
            </a:r>
            <a:r>
              <a:rPr lang="en-GB" altLang="en-IN"/>
              <a:t> </a:t>
            </a:r>
            <a:endParaRPr lang="en-GB" altLang="en-IN"/>
          </a:p>
          <a:p>
            <a:pPr marL="0" indent="0">
              <a:buNone/>
            </a:pPr>
            <a:r>
              <a:rPr lang="en-GB" altLang="en-IN"/>
              <a:t>1. active IE</a:t>
            </a:r>
            <a:endParaRPr lang="en-GB" altLang="en-IN"/>
          </a:p>
          <a:p>
            <a:pPr marL="0" indent="0">
              <a:buNone/>
            </a:pPr>
            <a:r>
              <a:rPr lang="en-GB" altLang="en-IN"/>
              <a:t>2. regurgitation of &gt; 1/3</a:t>
            </a:r>
            <a:r>
              <a:rPr lang="en-GB" altLang="en-IN" baseline="30000"/>
              <a:t>rd</a:t>
            </a:r>
            <a:r>
              <a:rPr lang="en-GB" altLang="en-IN"/>
              <a:t> of the valve ring</a:t>
            </a:r>
            <a:endParaRPr lang="en-GB" altLang="en-IN"/>
          </a:p>
          <a:p>
            <a:pPr marL="0" indent="0">
              <a:buNone/>
            </a:pPr>
            <a:r>
              <a:rPr lang="en-GB" altLang="en-IN"/>
              <a:t>3. intra cardiac thrombus / vegetation</a:t>
            </a:r>
            <a:endParaRPr lang="en-GB" altLang="en-IN"/>
          </a:p>
          <a:p>
            <a:pPr marL="0" indent="0">
              <a:buNone/>
            </a:pPr>
            <a:r>
              <a:rPr lang="en-GB" altLang="en-IN"/>
              <a:t>4. Unstable / rocking prosthesis</a:t>
            </a:r>
            <a:endParaRPr lang="en-GB" altLang="en-IN"/>
          </a:p>
          <a:p>
            <a:pPr marL="0" indent="0">
              <a:buNone/>
            </a:pPr>
            <a:endParaRPr lang="en-IN"/>
          </a:p>
          <a:p>
            <a:endParaRPr lang="en-I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45795" y="452755"/>
            <a:ext cx="9404985" cy="807085"/>
          </a:xfrm>
        </p:spPr>
        <p:txBody>
          <a:bodyPr/>
          <a:p>
            <a:r>
              <a:rPr lang="en-GB" altLang="en-US" sz="3200">
                <a:latin typeface="Arial Rounded MT Bold" panose="020F0704030504030204" pitchFamily="34" charset="0"/>
                <a:cs typeface="Arial Rounded MT Bold" panose="020F0704030504030204" pitchFamily="34" charset="0"/>
              </a:rPr>
              <a:t>Transcatheter closure of PVL</a:t>
            </a:r>
            <a:endParaRPr lang="en-GB" altLang="en-US" sz="3200">
              <a:latin typeface="Arial Rounded MT Bold" panose="020F0704030504030204" pitchFamily="34" charset="0"/>
              <a:cs typeface="Arial Rounded MT Bold" panose="020F0704030504030204" pitchFamily="34" charset="0"/>
            </a:endParaRPr>
          </a:p>
        </p:txBody>
      </p:sp>
      <p:graphicFrame>
        <p:nvGraphicFramePr>
          <p:cNvPr id="5" name="Content Placeholder 4"/>
          <p:cNvGraphicFramePr/>
          <p:nvPr>
            <p:ph idx="1"/>
          </p:nvPr>
        </p:nvGraphicFramePr>
        <p:xfrm>
          <a:off x="1294130" y="1840865"/>
          <a:ext cx="9095740" cy="3865880"/>
        </p:xfrm>
        <a:graphic>
          <a:graphicData uri="http://schemas.openxmlformats.org/drawingml/2006/table">
            <a:tbl>
              <a:tblPr firstRow="1" bandRow="1">
                <a:tableStyleId>{5C22544A-7EE6-4342-B048-85BDC9FD1C3A}</a:tableStyleId>
              </a:tblPr>
              <a:tblGrid>
                <a:gridCol w="4547870"/>
                <a:gridCol w="4547870"/>
              </a:tblGrid>
              <a:tr h="483235">
                <a:tc>
                  <a:txBody>
                    <a:bodyPr/>
                    <a:p>
                      <a:pPr algn="ctr">
                        <a:buNone/>
                      </a:pPr>
                      <a:r>
                        <a:rPr lang="en-GB" altLang="en-US"/>
                        <a:t>Favourable</a:t>
                      </a:r>
                      <a:endParaRPr lang="en-GB" altLang="en-US"/>
                    </a:p>
                  </a:txBody>
                  <a:tcPr/>
                </a:tc>
                <a:tc>
                  <a:txBody>
                    <a:bodyPr/>
                    <a:p>
                      <a:pPr algn="ctr">
                        <a:buNone/>
                      </a:pPr>
                      <a:r>
                        <a:rPr lang="en-GB" altLang="en-US"/>
                        <a:t>Unfavourable</a:t>
                      </a:r>
                      <a:endParaRPr lang="en-GB" altLang="en-US"/>
                    </a:p>
                  </a:txBody>
                  <a:tcPr/>
                </a:tc>
              </a:tr>
              <a:tr h="483235">
                <a:tc>
                  <a:txBody>
                    <a:bodyPr/>
                    <a:p>
                      <a:pPr>
                        <a:buNone/>
                      </a:pPr>
                      <a:r>
                        <a:rPr lang="en-GB" altLang="en-US"/>
                        <a:t>&gt; 5 mm from the sewing ring</a:t>
                      </a:r>
                      <a:endParaRPr lang="en-GB" altLang="en-US"/>
                    </a:p>
                  </a:txBody>
                  <a:tcPr/>
                </a:tc>
                <a:tc>
                  <a:txBody>
                    <a:bodyPr/>
                    <a:p>
                      <a:pPr>
                        <a:buNone/>
                      </a:pPr>
                      <a:r>
                        <a:rPr lang="en-GB" altLang="en-US"/>
                        <a:t>&lt;2 mm from the sewing ring</a:t>
                      </a:r>
                      <a:endParaRPr lang="en-GB" altLang="en-US"/>
                    </a:p>
                  </a:txBody>
                  <a:tcPr/>
                </a:tc>
              </a:tr>
              <a:tr h="483235">
                <a:tc>
                  <a:txBody>
                    <a:bodyPr/>
                    <a:p>
                      <a:pPr>
                        <a:buNone/>
                      </a:pPr>
                      <a:r>
                        <a:rPr lang="en-GB" altLang="en-US"/>
                        <a:t>Small PVL</a:t>
                      </a:r>
                      <a:endParaRPr lang="en-GB" altLang="en-US"/>
                    </a:p>
                  </a:txBody>
                  <a:tcPr/>
                </a:tc>
                <a:tc>
                  <a:txBody>
                    <a:bodyPr/>
                    <a:p>
                      <a:pPr>
                        <a:buNone/>
                      </a:pPr>
                      <a:r>
                        <a:rPr lang="en-GB" altLang="en-US"/>
                        <a:t>Large PVL</a:t>
                      </a:r>
                      <a:endParaRPr lang="en-GB" altLang="en-US"/>
                    </a:p>
                  </a:txBody>
                  <a:tcPr/>
                </a:tc>
              </a:tr>
              <a:tr h="483235">
                <a:tc>
                  <a:txBody>
                    <a:bodyPr/>
                    <a:p>
                      <a:pPr>
                        <a:buNone/>
                      </a:pPr>
                      <a:r>
                        <a:rPr lang="en-GB" altLang="en-US"/>
                        <a:t>Single defect</a:t>
                      </a:r>
                      <a:endParaRPr lang="en-GB" altLang="en-US"/>
                    </a:p>
                  </a:txBody>
                  <a:tcPr/>
                </a:tc>
                <a:tc>
                  <a:txBody>
                    <a:bodyPr/>
                    <a:p>
                      <a:pPr>
                        <a:buNone/>
                      </a:pPr>
                      <a:r>
                        <a:rPr lang="en-GB" altLang="en-US"/>
                        <a:t>Multiple</a:t>
                      </a:r>
                      <a:endParaRPr lang="en-GB" altLang="en-US"/>
                    </a:p>
                  </a:txBody>
                  <a:tcPr/>
                </a:tc>
              </a:tr>
              <a:tr h="483235">
                <a:tc>
                  <a:txBody>
                    <a:bodyPr/>
                    <a:p>
                      <a:pPr>
                        <a:buNone/>
                      </a:pPr>
                      <a:r>
                        <a:rPr lang="en-GB" altLang="en-US"/>
                        <a:t>straight/short tunnel</a:t>
                      </a:r>
                      <a:endParaRPr lang="en-GB" altLang="en-US"/>
                    </a:p>
                  </a:txBody>
                  <a:tcPr/>
                </a:tc>
                <a:tc>
                  <a:txBody>
                    <a:bodyPr/>
                    <a:p>
                      <a:pPr>
                        <a:buNone/>
                      </a:pPr>
                      <a:r>
                        <a:rPr lang="en-GB" altLang="en-US"/>
                        <a:t>slope tunnel</a:t>
                      </a:r>
                      <a:endParaRPr lang="en-GB" altLang="en-US"/>
                    </a:p>
                  </a:txBody>
                  <a:tcPr/>
                </a:tc>
              </a:tr>
              <a:tr h="483235">
                <a:tc>
                  <a:txBody>
                    <a:bodyPr/>
                    <a:p>
                      <a:pPr>
                        <a:buNone/>
                      </a:pPr>
                      <a:endParaRPr lang="en-GB" altLang="en-US"/>
                    </a:p>
                  </a:txBody>
                  <a:tcPr/>
                </a:tc>
                <a:tc>
                  <a:txBody>
                    <a:bodyPr/>
                    <a:p>
                      <a:pPr>
                        <a:buNone/>
                      </a:pPr>
                      <a:r>
                        <a:rPr lang="en-GB" altLang="en-US"/>
                        <a:t>Rocking valve</a:t>
                      </a:r>
                      <a:endParaRPr lang="en-GB" altLang="en-US"/>
                    </a:p>
                  </a:txBody>
                  <a:tcPr/>
                </a:tc>
              </a:tr>
              <a:tr h="483235">
                <a:tc>
                  <a:txBody>
                    <a:bodyPr/>
                    <a:p>
                      <a:pPr>
                        <a:buNone/>
                      </a:pPr>
                      <a:endParaRPr lang="en-GB" altLang="en-US"/>
                    </a:p>
                  </a:txBody>
                  <a:tcPr/>
                </a:tc>
                <a:tc>
                  <a:txBody>
                    <a:bodyPr/>
                    <a:p>
                      <a:pPr>
                        <a:buNone/>
                      </a:pPr>
                      <a:r>
                        <a:rPr lang="en-GB" altLang="en-US" sz="1800">
                          <a:sym typeface="+mn-ea"/>
                        </a:rPr>
                        <a:t>Calcified paravalvular tissue</a:t>
                      </a:r>
                      <a:endParaRPr lang="en-GB" altLang="en-US"/>
                    </a:p>
                  </a:txBody>
                  <a:tcPr/>
                </a:tc>
              </a:tr>
              <a:tr h="483235">
                <a:tc>
                  <a:txBody>
                    <a:bodyPr/>
                    <a:p>
                      <a:pPr>
                        <a:buNone/>
                      </a:pPr>
                      <a:endParaRPr lang="en-GB" altLang="en-US"/>
                    </a:p>
                  </a:txBody>
                  <a:tcPr/>
                </a:tc>
                <a:tc>
                  <a:txBody>
                    <a:bodyPr/>
                    <a:p>
                      <a:pPr>
                        <a:buNone/>
                      </a:pPr>
                      <a:r>
                        <a:rPr lang="en-GB" altLang="en-US"/>
                        <a:t>IE</a:t>
                      </a:r>
                      <a:endParaRPr lang="en-GB" altLang="en-US"/>
                    </a:p>
                  </a:txBody>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5795" y="452755"/>
            <a:ext cx="9404985" cy="869315"/>
          </a:xfrm>
        </p:spPr>
        <p:txBody>
          <a:bodyPr/>
          <a:lstStyle/>
          <a:p>
            <a:r>
              <a:rPr lang="en-GB" altLang="en-US" sz="3200"/>
              <a:t>Approach</a:t>
            </a:r>
            <a:br>
              <a:rPr lang="en-GB" altLang="en-US" sz="3200"/>
            </a:br>
            <a:endParaRPr lang="en-GB" altLang="en-US" sz="2000"/>
          </a:p>
        </p:txBody>
      </p:sp>
      <p:sp>
        <p:nvSpPr>
          <p:cNvPr id="5" name="Content Placeholder 4"/>
          <p:cNvSpPr>
            <a:spLocks noGrp="1"/>
          </p:cNvSpPr>
          <p:nvPr>
            <p:ph sz="half" idx="1"/>
          </p:nvPr>
        </p:nvSpPr>
        <p:spPr>
          <a:xfrm>
            <a:off x="560705" y="1322070"/>
            <a:ext cx="4587240" cy="3855085"/>
          </a:xfrm>
        </p:spPr>
        <p:txBody>
          <a:bodyPr/>
          <a:lstStyle/>
          <a:p>
            <a:pPr marL="0" indent="0">
              <a:buNone/>
            </a:pPr>
            <a:r>
              <a:rPr lang="en-GB" altLang="en-US" sz="2400" b="1">
                <a:solidFill>
                  <a:schemeClr val="bg1"/>
                </a:solidFill>
                <a:highlight>
                  <a:srgbClr val="C0C0C0"/>
                </a:highlight>
                <a:sym typeface="+mn-ea"/>
              </a:rPr>
              <a:t>Mitral PVL</a:t>
            </a:r>
            <a:endParaRPr lang="en-GB" altLang="en-US" sz="2400" b="1">
              <a:solidFill>
                <a:schemeClr val="bg1"/>
              </a:solidFill>
              <a:highlight>
                <a:srgbClr val="C0C0C0"/>
              </a:highlight>
            </a:endParaRPr>
          </a:p>
          <a:p>
            <a:pPr marL="0" indent="0">
              <a:buNone/>
            </a:pPr>
            <a:endParaRPr lang="en-GB" altLang="en-US"/>
          </a:p>
          <a:p>
            <a:pPr marL="0" indent="0">
              <a:buNone/>
            </a:pPr>
            <a:endParaRPr lang="en-GB" altLang="en-US"/>
          </a:p>
          <a:p>
            <a:pPr marL="0" indent="0">
              <a:buNone/>
            </a:pPr>
            <a:r>
              <a:rPr lang="en-GB" altLang="en-US" sz="2000"/>
              <a:t>1. Antegrade transseptal</a:t>
            </a:r>
            <a:endParaRPr lang="en-GB" altLang="en-US" sz="2000"/>
          </a:p>
          <a:p>
            <a:pPr marL="0" indent="0">
              <a:buNone/>
            </a:pPr>
            <a:r>
              <a:rPr lang="en-GB" altLang="en-US" sz="2000"/>
              <a:t>2. Retrograde transpical</a:t>
            </a:r>
            <a:endParaRPr lang="en-GB" altLang="en-US" sz="2000"/>
          </a:p>
          <a:p>
            <a:pPr marL="0" indent="0">
              <a:buNone/>
            </a:pPr>
            <a:r>
              <a:rPr lang="en-GB" altLang="en-US" sz="2000"/>
              <a:t>3. Retrograde aortic</a:t>
            </a:r>
            <a:endParaRPr lang="en-GB" altLang="en-US" sz="2000"/>
          </a:p>
        </p:txBody>
      </p:sp>
      <p:pic>
        <p:nvPicPr>
          <p:cNvPr id="6" name="Content Placeholder 5"/>
          <p:cNvPicPr>
            <a:picLocks noGrp="1" noChangeAspect="1"/>
          </p:cNvPicPr>
          <p:nvPr>
            <p:ph sz="half" idx="2"/>
          </p:nvPr>
        </p:nvPicPr>
        <p:blipFill>
          <a:blip r:embed="rId1"/>
          <a:stretch>
            <a:fillRect/>
          </a:stretch>
        </p:blipFill>
        <p:spPr>
          <a:xfrm>
            <a:off x="4181475" y="1322070"/>
            <a:ext cx="6939280" cy="436372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28955" y="513080"/>
            <a:ext cx="6908165" cy="561975"/>
          </a:xfrm>
        </p:spPr>
        <p:txBody>
          <a:bodyPr>
            <a:normAutofit/>
          </a:bodyPr>
          <a:lstStyle/>
          <a:p>
            <a:r>
              <a:rPr lang="en-GB" altLang="en-US" sz="2000"/>
              <a:t>Antegrade transseptal approach</a:t>
            </a:r>
            <a:endParaRPr lang="en-GB" altLang="en-US" sz="2000"/>
          </a:p>
          <a:p>
            <a:pPr marL="0" indent="0">
              <a:buNone/>
            </a:pPr>
            <a:endParaRPr lang="en-GB" altLang="en-US" sz="2000"/>
          </a:p>
        </p:txBody>
      </p:sp>
      <p:pic>
        <p:nvPicPr>
          <p:cNvPr id="6" name="Content Placeholder 5"/>
          <p:cNvPicPr>
            <a:picLocks noGrp="1" noChangeAspect="1"/>
          </p:cNvPicPr>
          <p:nvPr>
            <p:ph sz="half" idx="2"/>
          </p:nvPr>
        </p:nvPicPr>
        <p:blipFill>
          <a:blip r:embed="rId1"/>
          <a:stretch>
            <a:fillRect/>
          </a:stretch>
        </p:blipFill>
        <p:spPr>
          <a:xfrm>
            <a:off x="528955" y="1352550"/>
            <a:ext cx="5659755" cy="4831715"/>
          </a:xfrm>
          <a:prstGeom prst="rect">
            <a:avLst/>
          </a:prstGeom>
        </p:spPr>
      </p:pic>
      <p:pic>
        <p:nvPicPr>
          <p:cNvPr id="8" name="Picture 7"/>
          <p:cNvPicPr>
            <a:picLocks noChangeAspect="1"/>
          </p:cNvPicPr>
          <p:nvPr/>
        </p:nvPicPr>
        <p:blipFill>
          <a:blip r:embed="rId2"/>
          <a:stretch>
            <a:fillRect/>
          </a:stretch>
        </p:blipFill>
        <p:spPr>
          <a:xfrm>
            <a:off x="6387465" y="1352550"/>
            <a:ext cx="5213985" cy="4855845"/>
          </a:xfrm>
          <a:prstGeom prst="rect">
            <a:avLst/>
          </a:prstGeom>
        </p:spPr>
      </p:pic>
      <p:sp>
        <p:nvSpPr>
          <p:cNvPr id="17" name="Text Box 16"/>
          <p:cNvSpPr txBox="1"/>
          <p:nvPr/>
        </p:nvSpPr>
        <p:spPr>
          <a:xfrm>
            <a:off x="6925310" y="6426200"/>
            <a:ext cx="4676140" cy="334010"/>
          </a:xfrm>
          <a:prstGeom prst="rect">
            <a:avLst/>
          </a:prstGeom>
          <a:noFill/>
        </p:spPr>
        <p:txBody>
          <a:bodyPr wrap="square" rtlCol="0">
            <a:noAutofit/>
          </a:bodyPr>
          <a:lstStyle/>
          <a:p>
            <a:r>
              <a:rPr lang="en-US" sz="1200"/>
              <a:t>thoracickey.com</a:t>
            </a:r>
            <a:r>
              <a:rPr lang="en-GB" altLang="en-US" sz="1200"/>
              <a:t>.</a:t>
            </a:r>
            <a:r>
              <a:rPr lang="en-US" sz="1200"/>
              <a:t>percutaneous-paravalvular-leak-closure</a:t>
            </a:r>
            <a:endParaRPr lang="en-US" sz="12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en-US"/>
              <a:t> </a:t>
            </a:r>
            <a:endParaRPr lang="en-GB" altLang="en-US"/>
          </a:p>
        </p:txBody>
      </p:sp>
      <p:sp>
        <p:nvSpPr>
          <p:cNvPr id="5" name="Content Placeholder 4"/>
          <p:cNvSpPr>
            <a:spLocks noGrp="1"/>
          </p:cNvSpPr>
          <p:nvPr>
            <p:ph sz="half" idx="1"/>
          </p:nvPr>
        </p:nvSpPr>
        <p:spPr>
          <a:xfrm>
            <a:off x="645795" y="1215390"/>
            <a:ext cx="4048125" cy="4122420"/>
          </a:xfrm>
        </p:spPr>
        <p:txBody>
          <a:bodyPr/>
          <a:lstStyle/>
          <a:p>
            <a:r>
              <a:rPr lang="en-GB" altLang="en-US" sz="2000"/>
              <a:t>Retrograde aortic</a:t>
            </a:r>
            <a:endParaRPr lang="en-GB" altLang="en-US" sz="2000"/>
          </a:p>
          <a:p>
            <a:endParaRPr lang="en-GB" altLang="en-US" sz="2000"/>
          </a:p>
          <a:p>
            <a:endParaRPr lang="en-GB" altLang="en-US" sz="2000"/>
          </a:p>
          <a:p>
            <a:endParaRPr lang="en-GB" altLang="en-US" sz="2000"/>
          </a:p>
          <a:p>
            <a:endParaRPr lang="en-GB" altLang="en-US" sz="2000"/>
          </a:p>
          <a:p>
            <a:r>
              <a:rPr lang="en-GB" altLang="en-US" sz="2000">
                <a:sym typeface="+mn-ea"/>
              </a:rPr>
              <a:t>Retrograde Transapical </a:t>
            </a:r>
            <a:endParaRPr lang="en-GB" altLang="en-US" sz="2000">
              <a:sym typeface="+mn-ea"/>
            </a:endParaRPr>
          </a:p>
        </p:txBody>
      </p:sp>
      <p:pic>
        <p:nvPicPr>
          <p:cNvPr id="6" name="Content Placeholder 5"/>
          <p:cNvPicPr>
            <a:picLocks noGrp="1" noChangeAspect="1"/>
          </p:cNvPicPr>
          <p:nvPr>
            <p:ph sz="half" idx="2"/>
          </p:nvPr>
        </p:nvPicPr>
        <p:blipFill>
          <a:blip r:embed="rId1"/>
          <a:stretch>
            <a:fillRect/>
          </a:stretch>
        </p:blipFill>
        <p:spPr>
          <a:xfrm>
            <a:off x="5143500" y="293370"/>
            <a:ext cx="4491355" cy="62718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endParaRPr lang="en-IN" dirty="0"/>
          </a:p>
        </p:txBody>
      </p:sp>
      <p:sp>
        <p:nvSpPr>
          <p:cNvPr id="3" name="Content Placeholder 2"/>
          <p:cNvSpPr>
            <a:spLocks noGrp="1"/>
          </p:cNvSpPr>
          <p:nvPr>
            <p:ph idx="1"/>
          </p:nvPr>
        </p:nvSpPr>
        <p:spPr>
          <a:xfrm>
            <a:off x="1102995" y="855980"/>
            <a:ext cx="8946515" cy="5315585"/>
          </a:xfrm>
        </p:spPr>
        <p:txBody>
          <a:bodyPr>
            <a:noAutofit/>
          </a:bodyPr>
          <a:lstStyle/>
          <a:p>
            <a:r>
              <a:rPr lang="en-GB" b="1" u="sng" dirty="0">
                <a:solidFill>
                  <a:schemeClr val="accent3"/>
                </a:solidFill>
                <a:latin typeface="Arial Rounded MT Bold" panose="020F0704030504030204" pitchFamily="34" charset="0"/>
                <a:cs typeface="Arial Rounded MT Bold" panose="020F0704030504030204" pitchFamily="34" charset="0"/>
              </a:rPr>
              <a:t>Physiologic regurgitation :</a:t>
            </a:r>
            <a:endParaRPr lang="en-GB" b="1" u="sng" dirty="0">
              <a:solidFill>
                <a:schemeClr val="accent3"/>
              </a:solidFill>
            </a:endParaRPr>
          </a:p>
          <a:p>
            <a:pPr marL="457200" indent="-457200">
              <a:buAutoNum type="arabicPeriod"/>
            </a:pPr>
            <a:r>
              <a:rPr lang="en-GB" dirty="0"/>
              <a:t>Closing volume  - a displacement of blood caused by the motion of the </a:t>
            </a:r>
            <a:r>
              <a:rPr lang="en-GB" dirty="0" err="1"/>
              <a:t>occluder</a:t>
            </a:r>
            <a:endParaRPr lang="en-GB" dirty="0"/>
          </a:p>
          <a:p>
            <a:pPr marL="457200" indent="-457200">
              <a:buAutoNum type="arabicPeriod"/>
            </a:pPr>
            <a:r>
              <a:rPr lang="en-GB" dirty="0"/>
              <a:t>True trivial or mild regurgitation at the hinges of the </a:t>
            </a:r>
            <a:r>
              <a:rPr lang="en-GB" dirty="0" err="1"/>
              <a:t>occluder</a:t>
            </a:r>
            <a:r>
              <a:rPr lang="en-GB" dirty="0"/>
              <a:t> </a:t>
            </a:r>
            <a:endParaRPr lang="en-GB" dirty="0"/>
          </a:p>
          <a:p>
            <a:pPr marL="0" indent="0">
              <a:buNone/>
            </a:pPr>
            <a:endParaRPr lang="en-GB" dirty="0" smtClean="0"/>
          </a:p>
          <a:p>
            <a:pPr marL="0" indent="0" algn="ctr">
              <a:buNone/>
            </a:pPr>
            <a:r>
              <a:rPr lang="en-GB" b="1" dirty="0" smtClean="0">
                <a:solidFill>
                  <a:schemeClr val="accent1">
                    <a:lumMod val="50000"/>
                  </a:schemeClr>
                </a:solidFill>
              </a:rPr>
              <a:t>This </a:t>
            </a:r>
            <a:r>
              <a:rPr lang="en-GB" b="1" dirty="0">
                <a:solidFill>
                  <a:schemeClr val="accent1">
                    <a:lumMod val="50000"/>
                  </a:schemeClr>
                </a:solidFill>
              </a:rPr>
              <a:t>“built-in” regurgitation theoretically prevents blood stasis &amp; thrombus formation using a washing </a:t>
            </a:r>
            <a:r>
              <a:rPr lang="en-GB" b="1" dirty="0" smtClean="0">
                <a:solidFill>
                  <a:schemeClr val="accent1">
                    <a:lumMod val="50000"/>
                  </a:schemeClr>
                </a:solidFill>
              </a:rPr>
              <a:t>effect</a:t>
            </a:r>
            <a:endParaRPr lang="en-GB" b="1" dirty="0" smtClean="0">
              <a:solidFill>
                <a:schemeClr val="accent1">
                  <a:lumMod val="50000"/>
                </a:schemeClr>
              </a:solidFill>
            </a:endParaRPr>
          </a:p>
          <a:p>
            <a:pPr marL="0" indent="0" algn="ctr">
              <a:buNone/>
            </a:pPr>
            <a:endParaRPr lang="en-GB" b="1" dirty="0">
              <a:solidFill>
                <a:schemeClr val="accent1">
                  <a:lumMod val="50000"/>
                </a:schemeClr>
              </a:solidFill>
            </a:endParaRPr>
          </a:p>
          <a:p>
            <a:pPr marL="0" indent="0" algn="ctr">
              <a:buNone/>
            </a:pPr>
            <a:endParaRPr lang="en-GB" b="1" dirty="0">
              <a:solidFill>
                <a:schemeClr val="accent1">
                  <a:lumMod val="50000"/>
                </a:schemeClr>
              </a:solidFill>
            </a:endParaRPr>
          </a:p>
          <a:p>
            <a:pPr marL="0" indent="0" algn="ctr">
              <a:buNone/>
            </a:pPr>
            <a:r>
              <a:rPr lang="en-GB" dirty="0" smtClean="0"/>
              <a:t>Physiological regurgitation consists </a:t>
            </a:r>
            <a:r>
              <a:rPr lang="en-GB" dirty="0"/>
              <a:t>of </a:t>
            </a:r>
            <a:r>
              <a:rPr lang="en-GB" u="sng" dirty="0"/>
              <a:t>&gt;</a:t>
            </a:r>
            <a:r>
              <a:rPr lang="en-GB" dirty="0"/>
              <a:t> 1 </a:t>
            </a:r>
            <a:r>
              <a:rPr lang="en-GB" dirty="0" smtClean="0"/>
              <a:t>jets </a:t>
            </a:r>
            <a:r>
              <a:rPr lang="en-GB" dirty="0"/>
              <a:t>inside the sewing ring </a:t>
            </a:r>
            <a:r>
              <a:rPr lang="en-GB" dirty="0" smtClean="0"/>
              <a:t>should </a:t>
            </a:r>
            <a:r>
              <a:rPr lang="en-GB" dirty="0"/>
              <a:t>be distinguished from</a:t>
            </a:r>
            <a:r>
              <a:rPr lang="en-GB" b="1" dirty="0">
                <a:solidFill>
                  <a:schemeClr val="bg2">
                    <a:lumMod val="50000"/>
                  </a:schemeClr>
                </a:solidFill>
              </a:rPr>
              <a:t> </a:t>
            </a:r>
            <a:r>
              <a:rPr lang="en-GB" b="1" dirty="0" err="1" smtClean="0">
                <a:solidFill>
                  <a:schemeClr val="bg2">
                    <a:lumMod val="50000"/>
                  </a:schemeClr>
                </a:solidFill>
              </a:rPr>
              <a:t>paravalvular</a:t>
            </a:r>
            <a:r>
              <a:rPr lang="en-GB" b="1" dirty="0" smtClean="0">
                <a:solidFill>
                  <a:schemeClr val="bg2">
                    <a:lumMod val="50000"/>
                  </a:schemeClr>
                </a:solidFill>
              </a:rPr>
              <a:t> </a:t>
            </a:r>
            <a:r>
              <a:rPr lang="en-GB" b="1" dirty="0">
                <a:solidFill>
                  <a:schemeClr val="bg2">
                    <a:lumMod val="50000"/>
                  </a:schemeClr>
                </a:solidFill>
              </a:rPr>
              <a:t>flow external to the sewing </a:t>
            </a:r>
            <a:r>
              <a:rPr lang="en-GB" b="1" dirty="0" smtClean="0">
                <a:solidFill>
                  <a:schemeClr val="bg2">
                    <a:lumMod val="50000"/>
                  </a:schemeClr>
                </a:solidFill>
              </a:rPr>
              <a:t>ring</a:t>
            </a:r>
            <a:endParaRPr lang="en-GB" b="1"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IN"/>
              <a:t> </a:t>
            </a:r>
            <a:endParaRPr lang="en-GB" altLang="en-IN"/>
          </a:p>
        </p:txBody>
      </p:sp>
      <p:sp>
        <p:nvSpPr>
          <p:cNvPr id="3" name="Content Placeholder 2"/>
          <p:cNvSpPr>
            <a:spLocks noGrp="1"/>
          </p:cNvSpPr>
          <p:nvPr>
            <p:ph sz="half" idx="1"/>
          </p:nvPr>
        </p:nvSpPr>
        <p:spPr>
          <a:xfrm>
            <a:off x="1102995" y="452755"/>
            <a:ext cx="4396105" cy="5803900"/>
          </a:xfrm>
        </p:spPr>
        <p:txBody>
          <a:bodyPr/>
          <a:lstStyle/>
          <a:p>
            <a:pPr marL="0" indent="0">
              <a:buNone/>
            </a:pPr>
            <a:r>
              <a:rPr lang="en-GB" sz="2400" b="1" dirty="0" smtClean="0">
                <a:solidFill>
                  <a:schemeClr val="bg1"/>
                </a:solidFill>
                <a:highlight>
                  <a:srgbClr val="C0C0C0"/>
                </a:highlight>
              </a:rPr>
              <a:t>Aortic PVL</a:t>
            </a:r>
            <a:endParaRPr lang="en-GB" sz="2400" b="1" dirty="0" smtClean="0">
              <a:solidFill>
                <a:schemeClr val="bg1"/>
              </a:solidFill>
              <a:highlight>
                <a:srgbClr val="C0C0C0"/>
              </a:highlight>
            </a:endParaRPr>
          </a:p>
          <a:p>
            <a:r>
              <a:rPr lang="en-GB" altLang="en-US" sz="2000">
                <a:sym typeface="+mn-ea"/>
              </a:rPr>
              <a:t>Retrograde aortic approach</a:t>
            </a:r>
            <a:r>
              <a:rPr lang="en-GB" altLang="en-US">
                <a:sym typeface="+mn-ea"/>
              </a:rPr>
              <a:t> :  m/c</a:t>
            </a:r>
            <a:endParaRPr lang="en-GB" altLang="en-US"/>
          </a:p>
          <a:p>
            <a:pPr marL="0" indent="0">
              <a:buNone/>
            </a:pPr>
            <a:endParaRPr lang="en-GB" altLang="en-US">
              <a:highlight>
                <a:srgbClr val="C0C0C0"/>
              </a:highlight>
            </a:endParaRPr>
          </a:p>
          <a:p>
            <a:pPr marL="0" indent="0">
              <a:buNone/>
            </a:pPr>
            <a:endParaRPr lang="en-US">
              <a:highlight>
                <a:srgbClr val="C0C0C0"/>
              </a:highlight>
            </a:endParaRPr>
          </a:p>
          <a:p>
            <a:pPr marL="0" indent="0">
              <a:buNone/>
            </a:pPr>
            <a:r>
              <a:rPr lang="en-GB" dirty="0" smtClean="0"/>
              <a:t> </a:t>
            </a:r>
            <a:endParaRPr lang="en-GB" dirty="0" smtClean="0"/>
          </a:p>
          <a:p>
            <a:pPr marL="0" indent="0">
              <a:buNone/>
            </a:pPr>
            <a:endParaRPr lang="en-IN" dirty="0"/>
          </a:p>
        </p:txBody>
      </p:sp>
      <p:pic>
        <p:nvPicPr>
          <p:cNvPr id="4" name="Picture 3"/>
          <p:cNvPicPr>
            <a:picLocks noChangeAspect="1"/>
          </p:cNvPicPr>
          <p:nvPr/>
        </p:nvPicPr>
        <p:blipFill>
          <a:blip r:embed="rId1"/>
          <a:stretch>
            <a:fillRect/>
          </a:stretch>
        </p:blipFill>
        <p:spPr>
          <a:xfrm>
            <a:off x="727075" y="1758950"/>
            <a:ext cx="4835525" cy="3340100"/>
          </a:xfrm>
          <a:prstGeom prst="rect">
            <a:avLst/>
          </a:prstGeom>
        </p:spPr>
      </p:pic>
      <p:pic>
        <p:nvPicPr>
          <p:cNvPr id="5" name="Content Placeholder 4"/>
          <p:cNvPicPr>
            <a:picLocks noGrp="1" noChangeAspect="1"/>
          </p:cNvPicPr>
          <p:nvPr>
            <p:ph sz="half" idx="2"/>
          </p:nvPr>
        </p:nvPicPr>
        <p:blipFill>
          <a:blip r:embed="rId2"/>
          <a:stretch>
            <a:fillRect/>
          </a:stretch>
        </p:blipFill>
        <p:spPr>
          <a:xfrm>
            <a:off x="5835650" y="223520"/>
            <a:ext cx="4544060" cy="3138805"/>
          </a:xfrm>
          <a:prstGeom prst="rect">
            <a:avLst/>
          </a:prstGeom>
        </p:spPr>
      </p:pic>
      <p:pic>
        <p:nvPicPr>
          <p:cNvPr id="6" name="Picture 5"/>
          <p:cNvPicPr>
            <a:picLocks noChangeAspect="1"/>
          </p:cNvPicPr>
          <p:nvPr/>
        </p:nvPicPr>
        <p:blipFill>
          <a:blip r:embed="rId3"/>
          <a:stretch>
            <a:fillRect/>
          </a:stretch>
        </p:blipFill>
        <p:spPr>
          <a:xfrm>
            <a:off x="5835650" y="3514090"/>
            <a:ext cx="4533265" cy="313182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6245" y="555625"/>
            <a:ext cx="5592445" cy="5701030"/>
          </a:xfrm>
        </p:spPr>
        <p:txBody>
          <a:bodyPr/>
          <a:lstStyle/>
          <a:p>
            <a:pPr marL="0" indent="0">
              <a:buNone/>
            </a:pPr>
            <a:endParaRPr lang="en-GB" altLang="en-US" sz="2000"/>
          </a:p>
          <a:p>
            <a:pPr marL="0" indent="0">
              <a:buNone/>
            </a:pPr>
            <a:endParaRPr lang="en-GB" altLang="en-US" sz="2000"/>
          </a:p>
          <a:p>
            <a:pPr marL="0" indent="0">
              <a:buNone/>
            </a:pPr>
            <a:endParaRPr lang="en-US" sz="2000"/>
          </a:p>
        </p:txBody>
      </p:sp>
      <p:pic>
        <p:nvPicPr>
          <p:cNvPr id="4" name="Content Placeholder 3"/>
          <p:cNvPicPr>
            <a:picLocks noGrp="1" noChangeAspect="1"/>
          </p:cNvPicPr>
          <p:nvPr>
            <p:ph sz="half" idx="2"/>
          </p:nvPr>
        </p:nvPicPr>
        <p:blipFill>
          <a:blip r:embed="rId1"/>
          <a:stretch>
            <a:fillRect/>
          </a:stretch>
        </p:blipFill>
        <p:spPr>
          <a:xfrm>
            <a:off x="3021965" y="318770"/>
            <a:ext cx="6147435" cy="6017260"/>
          </a:xfrm>
          <a:prstGeom prst="rect">
            <a:avLst/>
          </a:prstGeom>
        </p:spPr>
      </p:pic>
      <p:sp>
        <p:nvSpPr>
          <p:cNvPr id="6" name="Text Box 5"/>
          <p:cNvSpPr txBox="1"/>
          <p:nvPr/>
        </p:nvSpPr>
        <p:spPr>
          <a:xfrm>
            <a:off x="6789420" y="6336030"/>
            <a:ext cx="5024120" cy="398780"/>
          </a:xfrm>
          <a:prstGeom prst="rect">
            <a:avLst/>
          </a:prstGeom>
          <a:noFill/>
        </p:spPr>
        <p:txBody>
          <a:bodyPr wrap="square" rtlCol="0">
            <a:spAutoFit/>
          </a:bodyPr>
          <a:lstStyle/>
          <a:p>
            <a:r>
              <a:rPr lang="en-US" sz="1000"/>
              <a:t>Percutaneous Paravalvular Leak Closure</a:t>
            </a:r>
            <a:r>
              <a:rPr lang="en-GB" altLang="en-US" sz="1000"/>
              <a:t> </a:t>
            </a:r>
            <a:r>
              <a:rPr lang="en-US" sz="1000"/>
              <a:t>– Imaging, Techniques and Outcomes –</a:t>
            </a:r>
            <a:r>
              <a:rPr lang="en-GB" altLang="en-US" sz="1000"/>
              <a:t> </a:t>
            </a:r>
            <a:r>
              <a:rPr lang="en-US" sz="1000"/>
              <a:t>Amar Krishnaswamy</a:t>
            </a:r>
            <a:r>
              <a:rPr lang="en-GB" altLang="en-US" sz="1000"/>
              <a:t> et al. Circulation Journal Vol.77, January 2013</a:t>
            </a:r>
            <a:endParaRPr lang="en-GB" altLang="en-US" sz="1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02995" y="1353185"/>
            <a:ext cx="8946515" cy="4895215"/>
          </a:xfrm>
        </p:spPr>
        <p:txBody>
          <a:bodyPr>
            <a:normAutofit/>
          </a:bodyPr>
          <a:lstStyle/>
          <a:p>
            <a:r>
              <a:rPr lang="en-GB" altLang="en-US"/>
              <a:t>Transseptal approach</a:t>
            </a:r>
            <a:endParaRPr lang="en-GB" altLang="en-US"/>
          </a:p>
          <a:p>
            <a:pPr marL="0" indent="0">
              <a:buNone/>
            </a:pPr>
            <a:r>
              <a:rPr lang="en-GB" altLang="en-US"/>
              <a:t>IAS puncture , mullins sheath introduced in to LA - LV --&gt; Exchange length hydrophilic guidewire is passed across PVL --&gt; descending aorta --&gt; snared &amp; exteriorized through the femoral artery sheath. </a:t>
            </a:r>
            <a:endParaRPr lang="en-GB" altLang="en-US"/>
          </a:p>
          <a:p>
            <a:pPr marL="0" indent="0">
              <a:buNone/>
            </a:pPr>
            <a:endParaRPr lang="en-GB" altLang="en-US"/>
          </a:p>
          <a:p>
            <a:pPr>
              <a:buFont typeface="Arial" panose="020B0604020202020204" pitchFamily="34" charset="0"/>
              <a:buChar char="•"/>
            </a:pPr>
            <a:r>
              <a:rPr lang="en-GB" altLang="en-US">
                <a:sym typeface="+mn-ea"/>
              </a:rPr>
              <a:t>Continuous rail is created : </a:t>
            </a:r>
            <a:r>
              <a:rPr lang="en-GB" altLang="en-US"/>
              <a:t>RFV - Across IAS - LV -  Aortic PVL - FA </a:t>
            </a:r>
            <a:endParaRPr lang="en-GB" altLang="en-US"/>
          </a:p>
          <a:p>
            <a:pPr>
              <a:buFont typeface="Arial" panose="020B0604020202020204" pitchFamily="34" charset="0"/>
              <a:buChar char="•"/>
            </a:pPr>
            <a:r>
              <a:rPr lang="en-GB" altLang="en-US"/>
              <a:t>Advance delivery sheath --&gt; retrograde / antegrade </a:t>
            </a:r>
            <a:endParaRPr lang="en-GB"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altLang="en-US"/>
              <a:t> </a:t>
            </a:r>
            <a:endParaRPr lang="en-GB" altLang="en-US"/>
          </a:p>
        </p:txBody>
      </p:sp>
      <p:sp>
        <p:nvSpPr>
          <p:cNvPr id="3" name="Content Placeholder 2"/>
          <p:cNvSpPr>
            <a:spLocks noGrp="1"/>
          </p:cNvSpPr>
          <p:nvPr>
            <p:ph sz="half" idx="1"/>
          </p:nvPr>
        </p:nvSpPr>
        <p:spPr>
          <a:xfrm>
            <a:off x="530860" y="452755"/>
            <a:ext cx="4968240" cy="5803900"/>
          </a:xfrm>
        </p:spPr>
        <p:txBody>
          <a:bodyPr>
            <a:normAutofit/>
          </a:bodyPr>
          <a:lstStyle/>
          <a:p>
            <a:r>
              <a:rPr lang="en-GB" altLang="en-US" sz="2400"/>
              <a:t>T</a:t>
            </a:r>
            <a:r>
              <a:rPr lang="en-US" sz="2400"/>
              <a:t>ransapical approach </a:t>
            </a:r>
            <a:r>
              <a:rPr lang="en-GB" altLang="en-US" sz="2400"/>
              <a:t>:</a:t>
            </a:r>
            <a:endParaRPr lang="en-GB" altLang="en-US" sz="2400"/>
          </a:p>
          <a:p>
            <a:pPr marL="0" indent="0">
              <a:buNone/>
            </a:pPr>
            <a:endParaRPr lang="en-US"/>
          </a:p>
        </p:txBody>
      </p:sp>
      <p:pic>
        <p:nvPicPr>
          <p:cNvPr id="6" name="Content Placeholder 5"/>
          <p:cNvPicPr>
            <a:picLocks noGrp="1" noChangeAspect="1"/>
          </p:cNvPicPr>
          <p:nvPr>
            <p:ph sz="half" idx="2"/>
          </p:nvPr>
        </p:nvPicPr>
        <p:blipFill>
          <a:blip r:embed="rId1"/>
          <a:stretch>
            <a:fillRect/>
          </a:stretch>
        </p:blipFill>
        <p:spPr>
          <a:xfrm>
            <a:off x="6621780" y="1221740"/>
            <a:ext cx="5421630" cy="5394960"/>
          </a:xfrm>
          <a:prstGeom prst="rect">
            <a:avLst/>
          </a:prstGeom>
        </p:spPr>
      </p:pic>
      <p:pic>
        <p:nvPicPr>
          <p:cNvPr id="2" name="Picture 1"/>
          <p:cNvPicPr>
            <a:picLocks noChangeAspect="1"/>
          </p:cNvPicPr>
          <p:nvPr/>
        </p:nvPicPr>
        <p:blipFill>
          <a:blip r:embed="rId2"/>
          <a:stretch>
            <a:fillRect/>
          </a:stretch>
        </p:blipFill>
        <p:spPr>
          <a:xfrm>
            <a:off x="122555" y="1221740"/>
            <a:ext cx="6316345" cy="3149600"/>
          </a:xfrm>
          <a:prstGeom prst="rect">
            <a:avLst/>
          </a:prstGeom>
        </p:spPr>
      </p:pic>
      <p:sp>
        <p:nvSpPr>
          <p:cNvPr id="12" name="Text Box 11"/>
          <p:cNvSpPr txBox="1"/>
          <p:nvPr/>
        </p:nvSpPr>
        <p:spPr>
          <a:xfrm>
            <a:off x="270510" y="4866640"/>
            <a:ext cx="3603625" cy="553085"/>
          </a:xfrm>
          <a:prstGeom prst="rect">
            <a:avLst/>
          </a:prstGeom>
          <a:noFill/>
        </p:spPr>
        <p:txBody>
          <a:bodyPr wrap="square" rtlCol="0">
            <a:spAutoFit/>
          </a:bodyPr>
          <a:lstStyle/>
          <a:p>
            <a:r>
              <a:rPr lang="en-US" sz="1000"/>
              <a:t>Clinical Experience With Percutaneous</a:t>
            </a:r>
            <a:r>
              <a:rPr lang="en-GB" altLang="en-US" sz="1000"/>
              <a:t> </a:t>
            </a:r>
            <a:r>
              <a:rPr lang="en-US" sz="1000"/>
              <a:t>Left Ventricular Transapical Access for</a:t>
            </a:r>
            <a:r>
              <a:rPr lang="en-GB" altLang="en-US" sz="1000"/>
              <a:t> </a:t>
            </a:r>
            <a:r>
              <a:rPr lang="en-US" sz="1000"/>
              <a:t>Interventions in Structural Heart Defects</a:t>
            </a:r>
            <a:r>
              <a:rPr lang="en-GB" sz="1000"/>
              <a:t>.</a:t>
            </a:r>
            <a:r>
              <a:rPr lang="en-GB" altLang="en-US" sz="1000"/>
              <a:t> </a:t>
            </a:r>
            <a:r>
              <a:rPr lang="en-US" sz="1000"/>
              <a:t>Vladimir Jelnin</a:t>
            </a:r>
            <a:r>
              <a:rPr lang="en-GB" altLang="en-US" sz="1000"/>
              <a:t> et al. JACC 2011</a:t>
            </a:r>
            <a:endParaRPr lang="en-GB" altLang="en-US" sz="1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endParaRPr lang="en-GB" altLang="en-US"/>
          </a:p>
        </p:txBody>
      </p:sp>
      <p:sp>
        <p:nvSpPr>
          <p:cNvPr id="3" name="Content Placeholder 2"/>
          <p:cNvSpPr>
            <a:spLocks noGrp="1"/>
          </p:cNvSpPr>
          <p:nvPr>
            <p:ph idx="1"/>
          </p:nvPr>
        </p:nvSpPr>
        <p:spPr>
          <a:xfrm>
            <a:off x="497840" y="835660"/>
            <a:ext cx="8946515" cy="5349240"/>
          </a:xfrm>
        </p:spPr>
        <p:txBody>
          <a:bodyPr/>
          <a:lstStyle/>
          <a:p>
            <a:endParaRPr lang="en-GB" altLang="en-US" u="sng">
              <a:sym typeface="+mn-ea"/>
            </a:endParaRPr>
          </a:p>
          <a:p>
            <a:r>
              <a:rPr lang="en-GB" altLang="en-US" u="sng">
                <a:sym typeface="+mn-ea"/>
              </a:rPr>
              <a:t>Closing the </a:t>
            </a:r>
            <a:r>
              <a:rPr lang="en-US" u="sng">
                <a:sym typeface="+mn-ea"/>
              </a:rPr>
              <a:t>tansapical puncture</a:t>
            </a:r>
            <a:r>
              <a:rPr lang="en-US">
                <a:sym typeface="+mn-ea"/>
              </a:rPr>
              <a:t> </a:t>
            </a:r>
            <a:r>
              <a:rPr lang="en-GB" altLang="en-US">
                <a:sym typeface="+mn-ea"/>
              </a:rPr>
              <a:t>: </a:t>
            </a:r>
            <a:endParaRPr lang="en-GB" altLang="en-US">
              <a:sym typeface="+mn-ea"/>
            </a:endParaRPr>
          </a:p>
          <a:p>
            <a:endParaRPr lang="en-GB" altLang="en-US"/>
          </a:p>
          <a:p>
            <a:pPr marL="0" indent="0">
              <a:buNone/>
            </a:pPr>
            <a:endParaRPr lang="en-GB" altLang="en-US"/>
          </a:p>
          <a:p>
            <a:endParaRPr lang="en-GB" altLang="en-US"/>
          </a:p>
          <a:p>
            <a:pPr marL="0" lvl="1" indent="457200">
              <a:buNone/>
            </a:pPr>
            <a:r>
              <a:rPr lang="en-GB">
                <a:sym typeface="+mn-ea"/>
              </a:rPr>
              <a:t>1.</a:t>
            </a:r>
            <a:r>
              <a:rPr lang="en-GB" sz="2000">
                <a:sym typeface="+mn-ea"/>
              </a:rPr>
              <a:t> </a:t>
            </a:r>
            <a:r>
              <a:rPr lang="en-US" sz="2000">
                <a:sym typeface="+mn-ea"/>
              </a:rPr>
              <a:t>6 mm Amplatzer PDA</a:t>
            </a:r>
            <a:r>
              <a:rPr lang="en-GB" altLang="en-US" sz="2000">
                <a:sym typeface="+mn-ea"/>
              </a:rPr>
              <a:t> </a:t>
            </a:r>
            <a:r>
              <a:rPr lang="en-US" sz="2000">
                <a:sym typeface="+mn-ea"/>
              </a:rPr>
              <a:t>device</a:t>
            </a:r>
            <a:endParaRPr lang="en-US" sz="2000"/>
          </a:p>
          <a:p>
            <a:pPr marL="457200" lvl="1" indent="0">
              <a:buNone/>
            </a:pPr>
            <a:r>
              <a:rPr lang="en-GB" altLang="en-US" sz="2000">
                <a:sym typeface="+mn-ea"/>
              </a:rPr>
              <a:t>2. </a:t>
            </a:r>
            <a:r>
              <a:rPr lang="en-US" sz="2000">
                <a:sym typeface="+mn-ea"/>
              </a:rPr>
              <a:t>coils</a:t>
            </a:r>
            <a:r>
              <a:rPr lang="en-GB" altLang="en-US" sz="2000">
                <a:sym typeface="+mn-ea"/>
              </a:rPr>
              <a:t> </a:t>
            </a:r>
            <a:endParaRPr lang="en-US" altLang="en-US" sz="2000"/>
          </a:p>
          <a:p>
            <a:pPr marL="457200" lvl="1" indent="0">
              <a:buNone/>
            </a:pPr>
            <a:r>
              <a:rPr lang="en-GB" altLang="en-US" sz="2000">
                <a:sym typeface="+mn-ea"/>
              </a:rPr>
              <a:t>3. </a:t>
            </a:r>
            <a:r>
              <a:rPr lang="en-US" sz="2000">
                <a:sym typeface="+mn-ea"/>
              </a:rPr>
              <a:t>Surgiflo (Ethicon</a:t>
            </a:r>
            <a:r>
              <a:rPr lang="en-GB" altLang="en-US" sz="2000">
                <a:sym typeface="+mn-ea"/>
              </a:rPr>
              <a:t> </a:t>
            </a:r>
            <a:r>
              <a:rPr lang="en-US" sz="2000">
                <a:sym typeface="+mn-ea"/>
              </a:rPr>
              <a:t>360)</a:t>
            </a:r>
            <a:r>
              <a:rPr lang="en-GB" altLang="en-US" sz="2000">
                <a:sym typeface="+mn-ea"/>
              </a:rPr>
              <a:t> </a:t>
            </a:r>
            <a:endParaRPr lang="en-US" sz="2000"/>
          </a:p>
          <a:p>
            <a:pPr marL="457200" lvl="1" indent="0">
              <a:buNone/>
            </a:pPr>
            <a:r>
              <a:rPr lang="en-GB" altLang="en-US" sz="2000">
                <a:sym typeface="+mn-ea"/>
              </a:rPr>
              <a:t>4. B</a:t>
            </a:r>
            <a:r>
              <a:rPr lang="en-US" sz="2000">
                <a:sym typeface="+mn-ea"/>
              </a:rPr>
              <a:t>alloon occlusion with the</a:t>
            </a:r>
            <a:r>
              <a:rPr lang="en-GB" altLang="en-US" sz="2000">
                <a:sym typeface="+mn-ea"/>
              </a:rPr>
              <a:t> </a:t>
            </a:r>
            <a:r>
              <a:rPr lang="en-US" sz="2000">
                <a:sym typeface="+mn-ea"/>
              </a:rPr>
              <a:t>sheath withdrawn</a:t>
            </a:r>
            <a:r>
              <a:rPr lang="en-GB" altLang="en-US" sz="2000">
                <a:sym typeface="+mn-ea"/>
              </a:rPr>
              <a:t>,</a:t>
            </a:r>
            <a:r>
              <a:rPr lang="en-US" sz="2000">
                <a:sym typeface="+mn-ea"/>
              </a:rPr>
              <a:t> followed by </a:t>
            </a:r>
            <a:r>
              <a:rPr lang="en-GB" altLang="en-US" sz="2000">
                <a:sym typeface="+mn-ea"/>
              </a:rPr>
              <a:t> </a:t>
            </a:r>
            <a:endParaRPr lang="en-GB" altLang="en-US" sz="2000">
              <a:sym typeface="+mn-ea"/>
            </a:endParaRPr>
          </a:p>
          <a:p>
            <a:pPr marL="457200" lvl="1" indent="0">
              <a:buNone/>
            </a:pPr>
            <a:r>
              <a:rPr lang="en-GB" altLang="en-US" sz="2000">
                <a:sym typeface="+mn-ea"/>
              </a:rPr>
              <a:t>    </a:t>
            </a:r>
            <a:r>
              <a:rPr lang="en-US" sz="2000">
                <a:sym typeface="+mn-ea"/>
              </a:rPr>
              <a:t>removal of the balloon</a:t>
            </a:r>
            <a:r>
              <a:rPr lang="en-GB" altLang="en-US" sz="2000">
                <a:sym typeface="+mn-ea"/>
              </a:rPr>
              <a:t> </a:t>
            </a:r>
            <a:r>
              <a:rPr lang="en-US" sz="2000">
                <a:sym typeface="+mn-ea"/>
              </a:rPr>
              <a:t>when the activated clotting time has </a:t>
            </a:r>
            <a:endParaRPr lang="en-US" sz="2000">
              <a:sym typeface="+mn-ea"/>
            </a:endParaRPr>
          </a:p>
          <a:p>
            <a:pPr marL="457200" lvl="1" indent="0">
              <a:buNone/>
            </a:pPr>
            <a:r>
              <a:rPr lang="en-US" sz="2000">
                <a:sym typeface="+mn-ea"/>
              </a:rPr>
              <a:t> </a:t>
            </a:r>
            <a:r>
              <a:rPr lang="en-GB" altLang="en-US" sz="2000">
                <a:sym typeface="+mn-ea"/>
              </a:rPr>
              <a:t>   </a:t>
            </a:r>
            <a:r>
              <a:rPr lang="en-US" sz="2000">
                <a:sym typeface="+mn-ea"/>
              </a:rPr>
              <a:t>normalized</a:t>
            </a:r>
            <a:endParaRPr lang="en-US" sz="2000"/>
          </a:p>
        </p:txBody>
      </p:sp>
      <p:pic>
        <p:nvPicPr>
          <p:cNvPr id="4" name="Content Placeholder 3"/>
          <p:cNvPicPr>
            <a:picLocks noChangeAspect="1"/>
          </p:cNvPicPr>
          <p:nvPr/>
        </p:nvPicPr>
        <p:blipFill>
          <a:blip r:embed="rId1"/>
          <a:stretch>
            <a:fillRect/>
          </a:stretch>
        </p:blipFill>
        <p:spPr>
          <a:xfrm>
            <a:off x="5362575" y="770255"/>
            <a:ext cx="6734810" cy="333057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en-US"/>
              <a:t> </a:t>
            </a:r>
            <a:endParaRPr lang="en-GB" altLang="en-US"/>
          </a:p>
        </p:txBody>
      </p:sp>
      <p:sp>
        <p:nvSpPr>
          <p:cNvPr id="3" name="Content Placeholder 2"/>
          <p:cNvSpPr>
            <a:spLocks noGrp="1"/>
          </p:cNvSpPr>
          <p:nvPr>
            <p:ph sz="half" idx="1"/>
          </p:nvPr>
        </p:nvSpPr>
        <p:spPr>
          <a:xfrm>
            <a:off x="645795" y="631825"/>
            <a:ext cx="8008620" cy="5624830"/>
          </a:xfrm>
        </p:spPr>
        <p:txBody>
          <a:bodyPr/>
          <a:lstStyle/>
          <a:p>
            <a:pPr marL="0" indent="0">
              <a:buNone/>
            </a:pPr>
            <a:r>
              <a:rPr lang="en-GB" altLang="en-IN" sz="2400" u="sng" dirty="0"/>
              <a:t>Simultaneous deployment technique (Double wire)</a:t>
            </a:r>
            <a:endParaRPr lang="en-GB" altLang="en-IN" sz="2800" u="sng" dirty="0"/>
          </a:p>
          <a:p>
            <a:pPr marL="0" indent="0">
              <a:buNone/>
            </a:pPr>
            <a:endParaRPr lang="en-GB" altLang="en-IN" sz="2000" u="sng" dirty="0"/>
          </a:p>
          <a:p>
            <a:pPr marL="0" indent="0">
              <a:buNone/>
            </a:pPr>
            <a:endParaRPr lang="en-GB" altLang="en-IN" sz="2000" u="sng" dirty="0"/>
          </a:p>
          <a:p>
            <a:r>
              <a:rPr lang="en-GB" altLang="en-IN" sz="2000" dirty="0"/>
              <a:t>Deployment of multiple devices</a:t>
            </a:r>
            <a:endParaRPr lang="en-GB" altLang="en-IN" sz="2000" dirty="0"/>
          </a:p>
          <a:p>
            <a:r>
              <a:rPr lang="en-GB" altLang="en-IN" sz="2000" dirty="0"/>
              <a:t>20F venous sheath </a:t>
            </a:r>
            <a:endParaRPr lang="en-GB" altLang="en-IN" sz="2000" dirty="0"/>
          </a:p>
          <a:p>
            <a:r>
              <a:rPr lang="en-GB" altLang="en-IN" sz="2000" dirty="0"/>
              <a:t>2 Guide Wires are inserted through 6F GC  </a:t>
            </a:r>
            <a:endParaRPr lang="en-GB" altLang="en-IN" sz="2000" dirty="0"/>
          </a:p>
          <a:p>
            <a:pPr marL="0" indent="0">
              <a:buNone/>
            </a:pPr>
            <a:r>
              <a:rPr lang="en-GB" altLang="en-IN" sz="2000" dirty="0"/>
              <a:t>     and advanced in to LV</a:t>
            </a:r>
            <a:endParaRPr lang="en-GB" altLang="en-IN" sz="2000" dirty="0"/>
          </a:p>
          <a:p>
            <a:r>
              <a:rPr lang="en-GB" altLang="en-IN" sz="2000" dirty="0"/>
              <a:t>2 separate delivery systems are introduced</a:t>
            </a:r>
            <a:endParaRPr lang="en-GB" altLang="en-IN" sz="2000" dirty="0"/>
          </a:p>
          <a:p>
            <a:r>
              <a:rPr lang="en-GB" altLang="en-IN" sz="2000" dirty="0"/>
              <a:t>Devices (eg : 8- to 12-mm AVP II devices) are </a:t>
            </a:r>
            <a:endParaRPr lang="en-GB" altLang="en-IN" sz="2000" dirty="0"/>
          </a:p>
          <a:p>
            <a:pPr marL="0" indent="0">
              <a:buNone/>
            </a:pPr>
            <a:r>
              <a:rPr lang="en-GB" altLang="en-IN" sz="2000" dirty="0"/>
              <a:t>     advanced &amp; deployed simultaneously</a:t>
            </a:r>
            <a:endParaRPr lang="en-GB" altLang="en-IN" sz="2000" dirty="0"/>
          </a:p>
        </p:txBody>
      </p:sp>
      <p:pic>
        <p:nvPicPr>
          <p:cNvPr id="2" name="Content Placeholder 1"/>
          <p:cNvPicPr>
            <a:picLocks noGrp="1" noChangeAspect="1"/>
          </p:cNvPicPr>
          <p:nvPr>
            <p:ph sz="half" idx="2"/>
          </p:nvPr>
        </p:nvPicPr>
        <p:blipFill>
          <a:blip r:embed="rId1"/>
          <a:stretch>
            <a:fillRect/>
          </a:stretch>
        </p:blipFill>
        <p:spPr>
          <a:xfrm>
            <a:off x="7837805" y="1710055"/>
            <a:ext cx="4067810" cy="3437255"/>
          </a:xfrm>
          <a:prstGeom prst="rect">
            <a:avLst/>
          </a:prstGeom>
        </p:spPr>
      </p:pic>
      <p:sp>
        <p:nvSpPr>
          <p:cNvPr id="5" name="Text Box 4"/>
          <p:cNvSpPr txBox="1"/>
          <p:nvPr/>
        </p:nvSpPr>
        <p:spPr>
          <a:xfrm>
            <a:off x="8135620" y="5525770"/>
            <a:ext cx="3858260" cy="553085"/>
          </a:xfrm>
          <a:prstGeom prst="rect">
            <a:avLst/>
          </a:prstGeom>
          <a:noFill/>
        </p:spPr>
        <p:txBody>
          <a:bodyPr wrap="square" rtlCol="0">
            <a:spAutoFit/>
          </a:bodyPr>
          <a:lstStyle/>
          <a:p>
            <a:r>
              <a:rPr lang="en-US" sz="1000"/>
              <a:t>Percutaneous Treatment of Aortic and Mitral Valve Paravalvular Regurgitation</a:t>
            </a:r>
            <a:r>
              <a:rPr lang="en-GB" altLang="en-US" sz="1000"/>
              <a:t>. </a:t>
            </a:r>
            <a:r>
              <a:rPr lang="en-US" sz="1000"/>
              <a:t>August 2013</a:t>
            </a:r>
            <a:r>
              <a:rPr lang="en-GB" altLang="en-US" sz="1000"/>
              <a:t> </a:t>
            </a:r>
            <a:endParaRPr lang="en-GB" altLang="en-US" sz="1000"/>
          </a:p>
          <a:p>
            <a:r>
              <a:rPr lang="en-US" sz="1000"/>
              <a:t>Current Cardiology Reports 15(8):388</a:t>
            </a:r>
            <a:endParaRPr lang="en-US" sz="1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endParaRPr lang="en-GB" altLang="en-US"/>
          </a:p>
        </p:txBody>
      </p:sp>
      <p:sp>
        <p:nvSpPr>
          <p:cNvPr id="3" name="Content Placeholder 2"/>
          <p:cNvSpPr>
            <a:spLocks noGrp="1"/>
          </p:cNvSpPr>
          <p:nvPr>
            <p:ph sz="half" idx="1"/>
          </p:nvPr>
        </p:nvSpPr>
        <p:spPr>
          <a:xfrm>
            <a:off x="645795" y="728345"/>
            <a:ext cx="8604250" cy="5657850"/>
          </a:xfrm>
        </p:spPr>
        <p:txBody>
          <a:bodyPr>
            <a:normAutofit/>
          </a:bodyPr>
          <a:lstStyle/>
          <a:p>
            <a:pPr marL="0" indent="0">
              <a:buNone/>
            </a:pPr>
            <a:r>
              <a:rPr lang="en-GB" altLang="en-US" sz="2400" u="sng"/>
              <a:t>Sequential deployment : Anchor wire technique</a:t>
            </a:r>
            <a:endParaRPr lang="en-GB" altLang="en-US" sz="2400" u="sng"/>
          </a:p>
          <a:p>
            <a:pPr marL="0" indent="0">
              <a:buNone/>
            </a:pPr>
            <a:endParaRPr lang="en-GB" altLang="en-US" sz="2400" u="sng"/>
          </a:p>
          <a:p>
            <a:pPr marL="0" indent="0">
              <a:buNone/>
            </a:pPr>
            <a:endParaRPr lang="en-GB" altLang="en-US" sz="2400" u="sng"/>
          </a:p>
          <a:p>
            <a:r>
              <a:rPr lang="en-GB" altLang="en-US" sz="2000"/>
              <a:t>Defect crossed with hydrophilic guidewire &amp;</a:t>
            </a:r>
            <a:endParaRPr lang="en-GB" altLang="en-US" sz="2000"/>
          </a:p>
          <a:p>
            <a:pPr marL="0" indent="0">
              <a:buNone/>
            </a:pPr>
            <a:r>
              <a:rPr lang="en-GB" altLang="en-US" sz="2000"/>
              <a:t>     multipurpose catheter</a:t>
            </a:r>
            <a:endParaRPr lang="en-GB" altLang="en-US" sz="2000"/>
          </a:p>
          <a:p>
            <a:r>
              <a:rPr lang="en-GB" altLang="en-US" sz="2000"/>
              <a:t>Stiff wire is placed in the LV</a:t>
            </a:r>
            <a:endParaRPr lang="en-GB" altLang="en-US" sz="2000"/>
          </a:p>
          <a:p>
            <a:r>
              <a:rPr lang="en-GB" altLang="en-US" sz="2000"/>
              <a:t>Delivery system introduced &amp; device is delivered </a:t>
            </a:r>
            <a:endParaRPr lang="en-GB" altLang="en-US" sz="2000"/>
          </a:p>
          <a:p>
            <a:pPr marL="0" indent="0">
              <a:buNone/>
            </a:pPr>
            <a:r>
              <a:rPr lang="en-GB" altLang="en-US" sz="2000"/>
              <a:t>     without losing access to LV </a:t>
            </a:r>
            <a:endParaRPr lang="en-GB" altLang="en-US" sz="2000"/>
          </a:p>
          <a:p>
            <a:r>
              <a:rPr lang="en-GB" altLang="en-US" sz="2000"/>
              <a:t>Device deployed &amp; delivery catheter is removed</a:t>
            </a:r>
            <a:endParaRPr lang="en-GB" altLang="en-US" sz="2000"/>
          </a:p>
          <a:p>
            <a:r>
              <a:rPr lang="en-GB" altLang="en-US" sz="2000"/>
              <a:t>It is then reloaded only onto the guide wire - leaving </a:t>
            </a:r>
            <a:endParaRPr lang="en-GB" altLang="en-US" sz="2000"/>
          </a:p>
          <a:p>
            <a:pPr marL="0" indent="0">
              <a:buNone/>
            </a:pPr>
            <a:r>
              <a:rPr lang="en-GB" altLang="en-US" sz="2000"/>
              <a:t>     the device on its delivery cable outside the delivery </a:t>
            </a:r>
            <a:endParaRPr lang="en-GB" altLang="en-US" sz="2000"/>
          </a:p>
          <a:p>
            <a:pPr marL="0" indent="0">
              <a:buNone/>
            </a:pPr>
            <a:r>
              <a:rPr lang="en-GB" altLang="en-US" sz="2000"/>
              <a:t>     catheter</a:t>
            </a:r>
            <a:endParaRPr lang="en-GB" altLang="en-US" sz="2000"/>
          </a:p>
          <a:p>
            <a:endParaRPr lang="en-GB" altLang="en-US" sz="2000"/>
          </a:p>
        </p:txBody>
      </p:sp>
      <p:pic>
        <p:nvPicPr>
          <p:cNvPr id="4" name="Content Placeholder 3"/>
          <p:cNvPicPr>
            <a:picLocks noGrp="1" noChangeAspect="1"/>
          </p:cNvPicPr>
          <p:nvPr>
            <p:ph sz="half" idx="2"/>
          </p:nvPr>
        </p:nvPicPr>
        <p:blipFill>
          <a:blip r:embed="rId1"/>
          <a:stretch>
            <a:fillRect/>
          </a:stretch>
        </p:blipFill>
        <p:spPr>
          <a:xfrm>
            <a:off x="7769860" y="2060575"/>
            <a:ext cx="4305300" cy="299339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1687830" y="1042035"/>
            <a:ext cx="5501005" cy="5516245"/>
          </a:xfrm>
          <a:prstGeom prst="rect">
            <a:avLst/>
          </a:prstGeom>
        </p:spPr>
      </p:pic>
      <p:pic>
        <p:nvPicPr>
          <p:cNvPr id="5" name="Picture 4"/>
          <p:cNvPicPr>
            <a:picLocks noChangeAspect="1"/>
          </p:cNvPicPr>
          <p:nvPr/>
        </p:nvPicPr>
        <p:blipFill>
          <a:blip r:embed="rId2"/>
          <a:stretch>
            <a:fillRect/>
          </a:stretch>
        </p:blipFill>
        <p:spPr>
          <a:xfrm>
            <a:off x="7825105" y="1742440"/>
            <a:ext cx="3873500" cy="2767965"/>
          </a:xfrm>
          <a:prstGeom prst="rect">
            <a:avLst/>
          </a:prstGeom>
        </p:spPr>
      </p:pic>
      <p:sp>
        <p:nvSpPr>
          <p:cNvPr id="7" name="Title 6"/>
          <p:cNvSpPr>
            <a:spLocks noGrp="1"/>
          </p:cNvSpPr>
          <p:nvPr>
            <p:ph type="title"/>
          </p:nvPr>
        </p:nvSpPr>
        <p:spPr>
          <a:xfrm>
            <a:off x="643890" y="416560"/>
            <a:ext cx="7858760" cy="469900"/>
          </a:xfrm>
        </p:spPr>
        <p:txBody>
          <a:bodyPr/>
          <a:lstStyle/>
          <a:p>
            <a:r>
              <a:rPr lang="en-GB" altLang="en-US" sz="2400" u="sng">
                <a:sym typeface="+mn-ea"/>
              </a:rPr>
              <a:t>Sequential deployment technique : AV rail</a:t>
            </a:r>
            <a:endParaRPr lang="en-GB" altLang="en-US" sz="2400" u="sng"/>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1"/>
          <a:stretch>
            <a:fillRect/>
          </a:stretch>
        </p:blipFill>
        <p:spPr>
          <a:xfrm>
            <a:off x="3037205" y="766445"/>
            <a:ext cx="5915025" cy="548195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endParaRPr lang="en-GB" altLang="en-US"/>
          </a:p>
        </p:txBody>
      </p:sp>
      <p:sp>
        <p:nvSpPr>
          <p:cNvPr id="3" name="Content Placeholder 2"/>
          <p:cNvSpPr>
            <a:spLocks noGrp="1"/>
          </p:cNvSpPr>
          <p:nvPr>
            <p:ph idx="1"/>
          </p:nvPr>
        </p:nvSpPr>
        <p:spPr>
          <a:xfrm>
            <a:off x="1102995" y="812800"/>
            <a:ext cx="9316720" cy="5435600"/>
          </a:xfrm>
        </p:spPr>
        <p:txBody>
          <a:bodyPr>
            <a:normAutofit/>
          </a:bodyPr>
          <a:lstStyle/>
          <a:p>
            <a:pPr marL="0" indent="0">
              <a:buNone/>
            </a:pPr>
            <a:r>
              <a:rPr lang="en-US" sz="2400" b="1" u="sng"/>
              <a:t>2D </a:t>
            </a:r>
            <a:r>
              <a:rPr lang="en-GB" altLang="en-US" sz="2400" b="1" u="sng"/>
              <a:t>&amp;</a:t>
            </a:r>
            <a:r>
              <a:rPr lang="en-US" sz="2400" b="1" u="sng"/>
              <a:t> 3D</a:t>
            </a:r>
            <a:r>
              <a:rPr lang="en-GB" altLang="en-US" sz="2400" b="1" u="sng"/>
              <a:t> ECHO</a:t>
            </a:r>
            <a:r>
              <a:rPr lang="en-US" sz="2400" b="1" u="sng"/>
              <a:t> imaging throughout the procedure is required</a:t>
            </a:r>
            <a:endParaRPr lang="en-US" sz="2400" b="1" u="sng"/>
          </a:p>
          <a:p>
            <a:pPr marL="0" indent="0">
              <a:buNone/>
            </a:pPr>
            <a:endParaRPr lang="en-US"/>
          </a:p>
          <a:p>
            <a:pPr marL="0" indent="0">
              <a:buNone/>
            </a:pPr>
            <a:r>
              <a:rPr lang="en-US"/>
              <a:t>1) </a:t>
            </a:r>
            <a:r>
              <a:rPr lang="en-GB" altLang="en-US"/>
              <a:t>C</a:t>
            </a:r>
            <a:r>
              <a:rPr lang="en-US"/>
              <a:t>atheter </a:t>
            </a:r>
            <a:r>
              <a:rPr lang="en-GB" altLang="en-US"/>
              <a:t>&amp;</a:t>
            </a:r>
            <a:r>
              <a:rPr lang="en-US"/>
              <a:t> device positioning</a:t>
            </a:r>
            <a:endParaRPr lang="en-US"/>
          </a:p>
          <a:p>
            <a:pPr marL="0" indent="0">
              <a:buNone/>
            </a:pPr>
            <a:r>
              <a:rPr lang="en-US"/>
              <a:t>2) </a:t>
            </a:r>
            <a:r>
              <a:rPr lang="en-GB" altLang="en-US"/>
              <a:t>F</a:t>
            </a:r>
            <a:r>
              <a:rPr lang="en-US"/>
              <a:t>ull</a:t>
            </a:r>
            <a:r>
              <a:rPr lang="en-GB" altLang="en-US"/>
              <a:t> </a:t>
            </a:r>
            <a:r>
              <a:rPr lang="en-US"/>
              <a:t>deployment of the device</a:t>
            </a:r>
            <a:endParaRPr lang="en-US"/>
          </a:p>
          <a:p>
            <a:pPr marL="0" indent="0">
              <a:buNone/>
            </a:pPr>
            <a:r>
              <a:rPr lang="en-US"/>
              <a:t>3)</a:t>
            </a:r>
            <a:r>
              <a:rPr lang="en-GB" altLang="en-US"/>
              <a:t> I</a:t>
            </a:r>
            <a:r>
              <a:rPr lang="en-US"/>
              <a:t>nterference of the device with </a:t>
            </a:r>
            <a:r>
              <a:rPr lang="en-GB" altLang="en-US"/>
              <a:t>PV </a:t>
            </a:r>
            <a:r>
              <a:rPr lang="en-US"/>
              <a:t>function</a:t>
            </a:r>
            <a:endParaRPr lang="en-US"/>
          </a:p>
          <a:p>
            <a:pPr marL="0" indent="0">
              <a:buNone/>
            </a:pPr>
            <a:r>
              <a:rPr lang="en-US"/>
              <a:t>4) </a:t>
            </a:r>
            <a:r>
              <a:rPr lang="en-GB" altLang="en-US"/>
              <a:t>S</a:t>
            </a:r>
            <a:r>
              <a:rPr lang="en-US"/>
              <a:t>table device</a:t>
            </a:r>
            <a:r>
              <a:rPr lang="en-GB" altLang="en-US"/>
              <a:t> </a:t>
            </a:r>
            <a:r>
              <a:rPr lang="en-US"/>
              <a:t>deployment</a:t>
            </a:r>
            <a:endParaRPr lang="en-US"/>
          </a:p>
          <a:p>
            <a:pPr marL="0" indent="0">
              <a:buNone/>
            </a:pPr>
            <a:r>
              <a:rPr lang="en-US"/>
              <a:t>5) </a:t>
            </a:r>
            <a:r>
              <a:rPr lang="en-GB" altLang="en-US"/>
              <a:t>R</a:t>
            </a:r>
            <a:r>
              <a:rPr lang="en-US"/>
              <a:t>esidual regurgitation</a:t>
            </a:r>
            <a:endParaRPr lang="en-US"/>
          </a:p>
          <a:p>
            <a:pPr marL="0" indent="0">
              <a:buNone/>
            </a:pPr>
            <a:r>
              <a:rPr lang="en-US"/>
              <a:t>6) </a:t>
            </a:r>
            <a:r>
              <a:rPr lang="en-GB" altLang="en-US"/>
              <a:t>S</a:t>
            </a:r>
            <a:r>
              <a:rPr lang="en-US"/>
              <a:t>afe removal of catheters</a:t>
            </a:r>
            <a:r>
              <a:rPr lang="en-GB" altLang="en-US"/>
              <a:t> &amp;</a:t>
            </a:r>
            <a:r>
              <a:rPr lang="en-US"/>
              <a:t> imaging of transseptal shunt</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endParaRPr lang="en-IN" dirty="0"/>
          </a:p>
        </p:txBody>
      </p:sp>
      <p:sp>
        <p:nvSpPr>
          <p:cNvPr id="3" name="Content Placeholder 2"/>
          <p:cNvSpPr>
            <a:spLocks noGrp="1"/>
          </p:cNvSpPr>
          <p:nvPr>
            <p:ph idx="1"/>
          </p:nvPr>
        </p:nvSpPr>
        <p:spPr>
          <a:xfrm>
            <a:off x="419100" y="1029335"/>
            <a:ext cx="6180455" cy="3783965"/>
          </a:xfrm>
        </p:spPr>
        <p:txBody>
          <a:bodyPr>
            <a:normAutofit lnSpcReduction="20000"/>
          </a:bodyPr>
          <a:lstStyle/>
          <a:p>
            <a:endParaRPr lang="en-GB" b="1" dirty="0" err="1">
              <a:solidFill>
                <a:schemeClr val="accent3"/>
              </a:solidFill>
            </a:endParaRPr>
          </a:p>
          <a:p>
            <a:endParaRPr lang="en-GB" b="1" dirty="0" err="1">
              <a:solidFill>
                <a:schemeClr val="accent3"/>
              </a:solidFill>
            </a:endParaRPr>
          </a:p>
          <a:p>
            <a:endParaRPr lang="en-GB" b="1" dirty="0" err="1">
              <a:solidFill>
                <a:schemeClr val="accent3"/>
              </a:solidFill>
            </a:endParaRPr>
          </a:p>
          <a:p>
            <a:r>
              <a:rPr lang="en-GB" b="1" dirty="0" err="1">
                <a:solidFill>
                  <a:schemeClr val="accent3"/>
                </a:solidFill>
              </a:rPr>
              <a:t>Bioprosthetic</a:t>
            </a:r>
            <a:r>
              <a:rPr lang="en-GB" b="1" dirty="0">
                <a:solidFill>
                  <a:schemeClr val="accent3"/>
                </a:solidFill>
              </a:rPr>
              <a:t> valves </a:t>
            </a:r>
            <a:r>
              <a:rPr lang="en-GB" dirty="0"/>
              <a:t>: Trivial central leak </a:t>
            </a:r>
            <a:endParaRPr lang="en-GB" dirty="0"/>
          </a:p>
          <a:p>
            <a:endParaRPr lang="en-GB" b="1" dirty="0" err="1">
              <a:solidFill>
                <a:schemeClr val="accent3"/>
              </a:solidFill>
            </a:endParaRPr>
          </a:p>
          <a:p>
            <a:r>
              <a:rPr lang="en-GB" b="1" dirty="0" err="1">
                <a:solidFill>
                  <a:schemeClr val="accent3"/>
                </a:solidFill>
              </a:rPr>
              <a:t>Bileaflet</a:t>
            </a:r>
            <a:r>
              <a:rPr lang="en-GB" b="1" dirty="0">
                <a:solidFill>
                  <a:schemeClr val="accent3"/>
                </a:solidFill>
              </a:rPr>
              <a:t> valve </a:t>
            </a:r>
            <a:r>
              <a:rPr lang="en-GB" dirty="0"/>
              <a:t>: M</a:t>
            </a:r>
            <a:r>
              <a:rPr lang="en-GB" dirty="0">
                <a:sym typeface="+mn-ea"/>
              </a:rPr>
              <a:t>ultiple jets</a:t>
            </a:r>
            <a:endParaRPr lang="en-GB" dirty="0">
              <a:sym typeface="+mn-ea"/>
            </a:endParaRPr>
          </a:p>
          <a:p>
            <a:pPr marL="0" indent="0">
              <a:buNone/>
            </a:pPr>
            <a:r>
              <a:rPr lang="en-GB" dirty="0">
                <a:sym typeface="+mn-ea"/>
              </a:rPr>
              <a:t> </a:t>
            </a:r>
            <a:endParaRPr lang="en-GB" dirty="0"/>
          </a:p>
          <a:p>
            <a:r>
              <a:rPr lang="en-GB" b="1" dirty="0">
                <a:solidFill>
                  <a:schemeClr val="accent3"/>
                </a:solidFill>
              </a:rPr>
              <a:t>Tilting disk valve </a:t>
            </a:r>
            <a:r>
              <a:rPr lang="en-GB" dirty="0"/>
              <a:t>: @ the edge of major orifice</a:t>
            </a:r>
            <a:endParaRPr lang="en-GB" dirty="0"/>
          </a:p>
          <a:p>
            <a:endParaRPr lang="en-GB" b="1" dirty="0" smtClean="0">
              <a:solidFill>
                <a:schemeClr val="accent3"/>
              </a:solidFill>
              <a:sym typeface="+mn-ea"/>
            </a:endParaRPr>
          </a:p>
          <a:p>
            <a:r>
              <a:rPr lang="en-GB" b="1" dirty="0" smtClean="0">
                <a:solidFill>
                  <a:schemeClr val="accent3"/>
                </a:solidFill>
                <a:sym typeface="+mn-ea"/>
              </a:rPr>
              <a:t>Starr-Edwards valve</a:t>
            </a:r>
            <a:r>
              <a:rPr lang="en-GB" dirty="0" smtClean="0">
                <a:sym typeface="+mn-ea"/>
              </a:rPr>
              <a:t> : </a:t>
            </a:r>
            <a:r>
              <a:rPr lang="en-GB" dirty="0">
                <a:sym typeface="+mn-ea"/>
              </a:rPr>
              <a:t>Small closing volume</a:t>
            </a:r>
            <a:endParaRPr lang="en-GB" dirty="0"/>
          </a:p>
        </p:txBody>
      </p:sp>
      <p:pic>
        <p:nvPicPr>
          <p:cNvPr id="1026" name="Picture 2" descr="259_Brandt_Figure 1.jpg"/>
          <p:cNvPicPr>
            <a:picLocks noGrp="1" noChangeAspect="1" noChangeArrowheads="1"/>
          </p:cNvPicPr>
          <p:nvPr/>
        </p:nvPicPr>
        <p:blipFill>
          <a:blip r:embed="rId1">
            <a:extLst>
              <a:ext uri="{28A0092B-C50C-407E-A947-70E740481C1C}">
                <a14:useLocalDpi xmlns:a14="http://schemas.microsoft.com/office/drawing/2010/main" val="0"/>
              </a:ext>
            </a:extLst>
          </a:blip>
          <a:srcRect r="50553" b="44529"/>
          <a:stretch>
            <a:fillRect/>
          </a:stretch>
        </p:blipFill>
        <p:spPr bwMode="auto">
          <a:xfrm>
            <a:off x="6524625" y="1381125"/>
            <a:ext cx="2501265" cy="1918970"/>
          </a:xfrm>
          <a:prstGeom prst="rect">
            <a:avLst/>
          </a:prstGeom>
          <a:noFill/>
          <a:extLst>
            <a:ext uri="{909E8E84-426E-40DD-AFC4-6F175D3DCCD1}">
              <a14:hiddenFill xmlns:a14="http://schemas.microsoft.com/office/drawing/2010/main">
                <a:solidFill>
                  <a:srgbClr val="FFFFFF"/>
                </a:solidFill>
              </a14:hiddenFill>
            </a:ext>
          </a:extLst>
        </p:spPr>
      </p:pic>
      <p:pic>
        <p:nvPicPr>
          <p:cNvPr id="5" name="Main graphic"/>
          <p:cNvPicPr>
            <a:picLocks noGrp="1" noChangeAspect="1"/>
          </p:cNvPicPr>
          <p:nvPr/>
        </p:nvPicPr>
        <p:blipFill>
          <a:blip r:embed="rId2"/>
          <a:srcRect l="67744" b="67201"/>
          <a:stretch>
            <a:fillRect/>
          </a:stretch>
        </p:blipFill>
        <p:spPr>
          <a:xfrm>
            <a:off x="9526905" y="1381125"/>
            <a:ext cx="2389505" cy="1921510"/>
          </a:xfrm>
          <a:prstGeom prst="rect">
            <a:avLst/>
          </a:prstGeom>
          <a:ln>
            <a:noFill/>
          </a:ln>
        </p:spPr>
      </p:pic>
      <p:pic>
        <p:nvPicPr>
          <p:cNvPr id="7" name="Main graphic"/>
          <p:cNvPicPr>
            <a:picLocks noGrp="1" noChangeAspect="1"/>
          </p:cNvPicPr>
          <p:nvPr/>
        </p:nvPicPr>
        <p:blipFill>
          <a:blip r:embed="rId2"/>
          <a:srcRect l="67696" t="34463" b="36325"/>
          <a:stretch>
            <a:fillRect/>
          </a:stretch>
        </p:blipFill>
        <p:spPr>
          <a:xfrm>
            <a:off x="6524625" y="3751580"/>
            <a:ext cx="2484755" cy="1880235"/>
          </a:xfrm>
          <a:prstGeom prst="rect">
            <a:avLst/>
          </a:prstGeom>
          <a:ln>
            <a:noFill/>
          </a:ln>
        </p:spPr>
      </p:pic>
      <p:pic>
        <p:nvPicPr>
          <p:cNvPr id="9" name="Main graphic"/>
          <p:cNvPicPr>
            <a:picLocks noGrp="1" noChangeAspect="1"/>
          </p:cNvPicPr>
          <p:nvPr/>
        </p:nvPicPr>
        <p:blipFill>
          <a:blip r:embed="rId2"/>
          <a:srcRect l="67469" t="64734"/>
          <a:stretch>
            <a:fillRect/>
          </a:stretch>
        </p:blipFill>
        <p:spPr>
          <a:xfrm>
            <a:off x="9526905" y="3751580"/>
            <a:ext cx="2389505" cy="1880235"/>
          </a:xfrm>
          <a:prstGeom prst="rect">
            <a:avLst/>
          </a:prstGeom>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3600"/>
              <a:t>Device selection</a:t>
            </a:r>
            <a:endParaRPr lang="en-GB" altLang="en-US" sz="3600"/>
          </a:p>
        </p:txBody>
      </p:sp>
      <p:pic>
        <p:nvPicPr>
          <p:cNvPr id="4" name="Content Placeholder 3"/>
          <p:cNvPicPr>
            <a:picLocks noGrp="1" noChangeAspect="1"/>
          </p:cNvPicPr>
          <p:nvPr>
            <p:ph idx="1"/>
          </p:nvPr>
        </p:nvPicPr>
        <p:blipFill>
          <a:blip r:embed="rId1"/>
          <a:stretch>
            <a:fillRect/>
          </a:stretch>
        </p:blipFill>
        <p:spPr>
          <a:xfrm>
            <a:off x="1557020" y="1351915"/>
            <a:ext cx="9077325" cy="480123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Ink 2"/>
              <p14:cNvContentPartPr/>
              <p14:nvPr/>
            </p14:nvContentPartPr>
            <p14:xfrm>
              <a:off x="9696450" y="5384800"/>
              <a:ext cx="857250" cy="666750"/>
            </p14:xfrm>
          </p:contentPart>
        </mc:Choice>
        <mc:Fallback xmlns="">
          <p:pic>
            <p:nvPicPr>
              <p:cNvPr id="3" name="Ink 2"/>
            </p:nvPicPr>
            <p:blipFill>
              <a:blip r:embed="rId3"/>
            </p:blipFill>
            <p:spPr>
              <a:xfrm>
                <a:off x="9696450" y="5384800"/>
                <a:ext cx="857250" cy="666750"/>
              </a:xfrm>
              <a:prstGeom prst="rect"/>
            </p:spPr>
          </p:pic>
        </mc:Fallback>
      </mc:AlternateContent>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95" y="272415"/>
            <a:ext cx="9404985" cy="648335"/>
          </a:xfrm>
        </p:spPr>
        <p:txBody>
          <a:bodyPr/>
          <a:lstStyle/>
          <a:p>
            <a:r>
              <a:rPr lang="en-GB" altLang="en-US" sz="3200" u="sng">
                <a:latin typeface="Arial Rounded MT Bold" panose="020F0704030504030204" pitchFamily="34" charset="0"/>
                <a:cs typeface="Arial Rounded MT Bold" panose="020F0704030504030204" pitchFamily="34" charset="0"/>
              </a:rPr>
              <a:t>Outcome analysis</a:t>
            </a:r>
            <a:endParaRPr lang="en-GB" altLang="en-US" sz="3200" u="sng">
              <a:latin typeface="Arial Rounded MT Bold" panose="020F0704030504030204" pitchFamily="34" charset="0"/>
              <a:cs typeface="Arial Rounded MT Bold" panose="020F0704030504030204" pitchFamily="34" charset="0"/>
            </a:endParaRPr>
          </a:p>
        </p:txBody>
      </p:sp>
      <p:pic>
        <p:nvPicPr>
          <p:cNvPr id="4" name="Content Placeholder 3"/>
          <p:cNvPicPr>
            <a:picLocks noGrp="1" noChangeAspect="1"/>
          </p:cNvPicPr>
          <p:nvPr>
            <p:ph sz="half" idx="1"/>
          </p:nvPr>
        </p:nvPicPr>
        <p:blipFill>
          <a:blip r:embed="rId1"/>
          <a:stretch>
            <a:fillRect/>
          </a:stretch>
        </p:blipFill>
        <p:spPr>
          <a:xfrm>
            <a:off x="-109855" y="3270250"/>
            <a:ext cx="6336665" cy="2595245"/>
          </a:xfrm>
          <a:prstGeom prst="rect">
            <a:avLst/>
          </a:prstGeom>
        </p:spPr>
      </p:pic>
      <p:pic>
        <p:nvPicPr>
          <p:cNvPr id="5" name="Content Placeholder 4"/>
          <p:cNvPicPr>
            <a:picLocks noGrp="1" noChangeAspect="1"/>
          </p:cNvPicPr>
          <p:nvPr>
            <p:ph sz="half" idx="2"/>
          </p:nvPr>
        </p:nvPicPr>
        <p:blipFill>
          <a:blip r:embed="rId2"/>
          <a:stretch>
            <a:fillRect/>
          </a:stretch>
        </p:blipFill>
        <p:spPr>
          <a:xfrm>
            <a:off x="6275070" y="3270885"/>
            <a:ext cx="5916930" cy="2594610"/>
          </a:xfrm>
          <a:prstGeom prst="rect">
            <a:avLst/>
          </a:prstGeom>
        </p:spPr>
      </p:pic>
      <p:sp>
        <p:nvSpPr>
          <p:cNvPr id="6" name="Text Box 5"/>
          <p:cNvSpPr txBox="1"/>
          <p:nvPr/>
        </p:nvSpPr>
        <p:spPr>
          <a:xfrm>
            <a:off x="8474710" y="6199505"/>
            <a:ext cx="1344295" cy="368300"/>
          </a:xfrm>
          <a:prstGeom prst="rect">
            <a:avLst/>
          </a:prstGeom>
          <a:noFill/>
        </p:spPr>
        <p:txBody>
          <a:bodyPr wrap="square" rtlCol="0">
            <a:spAutoFit/>
            <a:scene3d>
              <a:camera prst="orthographicFront"/>
              <a:lightRig rig="threePt" dir="t"/>
            </a:scene3d>
          </a:bodyPr>
          <a:lstStyle/>
          <a:p>
            <a:r>
              <a:rPr lang="en-GB" altLang="en-US" b="1">
                <a:solidFill>
                  <a:schemeClr val="tx1"/>
                </a:solidFill>
                <a:effectLst>
                  <a:outerShdw blurRad="38100" dist="19050" dir="2700000" algn="tl" rotWithShape="0">
                    <a:schemeClr val="dk1">
                      <a:alpha val="40000"/>
                    </a:schemeClr>
                  </a:outerShdw>
                </a:effectLst>
              </a:rPr>
              <a:t>Symptoms </a:t>
            </a:r>
            <a:endParaRPr lang="en-GB" altLang="en-US" b="1">
              <a:solidFill>
                <a:schemeClr val="tx1"/>
              </a:solidFill>
              <a:effectLst>
                <a:outerShdw blurRad="38100" dist="19050" dir="2700000" algn="tl" rotWithShape="0">
                  <a:schemeClr val="dk1">
                    <a:alpha val="40000"/>
                  </a:schemeClr>
                </a:outerShdw>
              </a:effectLst>
            </a:endParaRPr>
          </a:p>
        </p:txBody>
      </p:sp>
      <p:sp>
        <p:nvSpPr>
          <p:cNvPr id="7" name="Text Box 6"/>
          <p:cNvSpPr txBox="1"/>
          <p:nvPr/>
        </p:nvSpPr>
        <p:spPr>
          <a:xfrm>
            <a:off x="1515745" y="6199505"/>
            <a:ext cx="3063240" cy="368300"/>
          </a:xfrm>
          <a:prstGeom prst="rect">
            <a:avLst/>
          </a:prstGeom>
          <a:noFill/>
        </p:spPr>
        <p:txBody>
          <a:bodyPr wrap="square" rtlCol="0">
            <a:spAutoFit/>
            <a:scene3d>
              <a:camera prst="orthographicFront"/>
              <a:lightRig rig="threePt" dir="t"/>
            </a:scene3d>
          </a:bodyPr>
          <a:lstStyle/>
          <a:p>
            <a:r>
              <a:rPr lang="en-GB" altLang="en-US" b="1">
                <a:solidFill>
                  <a:schemeClr val="tx1"/>
                </a:solidFill>
                <a:effectLst>
                  <a:outerShdw blurRad="38100" dist="19050" dir="2700000" algn="tl" rotWithShape="0">
                    <a:schemeClr val="dk1">
                      <a:alpha val="40000"/>
                    </a:schemeClr>
                  </a:outerShdw>
                </a:effectLst>
              </a:rPr>
              <a:t>Paravalvular leak severity</a:t>
            </a:r>
            <a:endParaRPr lang="en-GB" altLang="en-US" b="1">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a:blip r:embed="rId3"/>
          <a:stretch>
            <a:fillRect/>
          </a:stretch>
        </p:blipFill>
        <p:spPr>
          <a:xfrm>
            <a:off x="3286760" y="1108710"/>
            <a:ext cx="5617845" cy="1751965"/>
          </a:xfrm>
          <a:prstGeom prst="rect">
            <a:avLst/>
          </a:prstGeom>
        </p:spPr>
      </p:pic>
      <p:sp>
        <p:nvSpPr>
          <p:cNvPr id="9" name="Text Box 8"/>
          <p:cNvSpPr txBox="1"/>
          <p:nvPr/>
        </p:nvSpPr>
        <p:spPr>
          <a:xfrm>
            <a:off x="9034780" y="2366645"/>
            <a:ext cx="2428240" cy="275590"/>
          </a:xfrm>
          <a:prstGeom prst="rect">
            <a:avLst/>
          </a:prstGeom>
          <a:noFill/>
        </p:spPr>
        <p:txBody>
          <a:bodyPr wrap="square" rtlCol="0">
            <a:spAutoFit/>
          </a:bodyPr>
          <a:p>
            <a:r>
              <a:rPr lang="en-GB" altLang="en-US" sz="1200">
                <a:sym typeface="+mn-ea"/>
              </a:rPr>
              <a:t>eurointervention journal 2020</a:t>
            </a:r>
            <a:endParaRPr lang="en-GB" altLang="en-US" sz="1200">
              <a:sym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endParaRPr lang="en-US"/>
          </a:p>
        </p:txBody>
      </p:sp>
      <p:sp>
        <p:nvSpPr>
          <p:cNvPr id="5" name="Content Placeholder 4"/>
          <p:cNvSpPr>
            <a:spLocks noGrp="1"/>
          </p:cNvSpPr>
          <p:nvPr>
            <p:ph idx="1"/>
          </p:nvPr>
        </p:nvSpPr>
        <p:spPr/>
        <p:txBody>
          <a:bodyPr/>
          <a:p>
            <a:r>
              <a:rPr lang="en-GB" altLang="en-US">
                <a:sym typeface="+mn-ea"/>
              </a:rPr>
              <a:t>Device success rate - 88.9%</a:t>
            </a:r>
            <a:endParaRPr lang="en-GB" altLang="en-US">
              <a:sym typeface="+mn-ea"/>
            </a:endParaRPr>
          </a:p>
          <a:p>
            <a:r>
              <a:rPr lang="en-GB" altLang="en-US">
                <a:sym typeface="+mn-ea"/>
              </a:rPr>
              <a:t>Procedural success rate - 86.6%</a:t>
            </a:r>
            <a:endParaRPr lang="en-GB" altLang="en-US">
              <a:sym typeface="+mn-ea"/>
            </a:endParaRPr>
          </a:p>
          <a:p>
            <a:r>
              <a:rPr lang="en-GB" altLang="en-US">
                <a:sym typeface="+mn-ea"/>
              </a:rPr>
              <a:t>Clinical success rate - 86.5%</a:t>
            </a:r>
            <a:endParaRPr lang="en-GB" altLang="en-US"/>
          </a:p>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en-US" sz="3200" u="sng"/>
              <a:t>Complications</a:t>
            </a:r>
            <a:endParaRPr lang="en-GB" altLang="en-US" sz="3200" u="sng"/>
          </a:p>
        </p:txBody>
      </p:sp>
      <p:sp>
        <p:nvSpPr>
          <p:cNvPr id="5" name="Content Placeholder 4"/>
          <p:cNvSpPr>
            <a:spLocks noGrp="1"/>
          </p:cNvSpPr>
          <p:nvPr>
            <p:ph idx="1"/>
          </p:nvPr>
        </p:nvSpPr>
        <p:spPr/>
        <p:txBody>
          <a:bodyPr/>
          <a:lstStyle/>
          <a:p>
            <a:r>
              <a:rPr lang="en-US"/>
              <a:t>Peri-procedure complications</a:t>
            </a:r>
            <a:r>
              <a:rPr lang="en-GB" altLang="en-US"/>
              <a:t> :</a:t>
            </a:r>
            <a:r>
              <a:rPr lang="en-US"/>
              <a:t> </a:t>
            </a:r>
            <a:r>
              <a:rPr lang="en-GB" altLang="en-US"/>
              <a:t>Cardiac</a:t>
            </a:r>
            <a:r>
              <a:rPr lang="en-US"/>
              <a:t> tamponade, device embolization, stroke, prosthetic damage</a:t>
            </a:r>
            <a:r>
              <a:rPr lang="en-GB" altLang="en-US"/>
              <a:t>, access site complications   (up to 10% cases)</a:t>
            </a:r>
            <a:endParaRPr lang="en-GB" altLang="en-US"/>
          </a:p>
          <a:p>
            <a:pPr marL="0" indent="0">
              <a:buNone/>
            </a:pPr>
            <a:endParaRPr lang="en-GB" altLang="en-US"/>
          </a:p>
          <a:p>
            <a:r>
              <a:rPr lang="en-GB" altLang="en-US"/>
              <a:t>Late device embolization : rare</a:t>
            </a:r>
            <a:endParaRPr lang="en-GB" altLang="en-US"/>
          </a:p>
          <a:p>
            <a:pPr marL="0" indent="0">
              <a:buNone/>
            </a:pPr>
            <a:r>
              <a:rPr lang="en-GB" altLang="en-US"/>
              <a:t>     Recurrence of PVL</a:t>
            </a:r>
            <a:endParaRPr lang="en-GB"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93825" y="113665"/>
            <a:ext cx="9404985" cy="842010"/>
          </a:xfrm>
        </p:spPr>
        <p:txBody>
          <a:bodyPr/>
          <a:lstStyle/>
          <a:p>
            <a:pPr algn="ctr"/>
            <a:r>
              <a:rPr lang="en-US" sz="2400" b="1">
                <a:solidFill>
                  <a:schemeClr val="bg1"/>
                </a:solidFill>
                <a:highlight>
                  <a:srgbClr val="FFFF00"/>
                </a:highlight>
              </a:rPr>
              <a:t>Transcatheter </a:t>
            </a:r>
            <a:r>
              <a:rPr lang="en-GB" altLang="en-US" sz="2400" b="1">
                <a:solidFill>
                  <a:schemeClr val="bg1"/>
                </a:solidFill>
                <a:highlight>
                  <a:srgbClr val="FFFF00"/>
                </a:highlight>
              </a:rPr>
              <a:t>PVL</a:t>
            </a:r>
            <a:r>
              <a:rPr lang="en-US" sz="2400" b="1">
                <a:solidFill>
                  <a:schemeClr val="bg1"/>
                </a:solidFill>
                <a:highlight>
                  <a:srgbClr val="FFFF00"/>
                </a:highlight>
              </a:rPr>
              <a:t> Closure With Covered Stent Tract and Vascular Plug: Tootsie Roll Technique</a:t>
            </a:r>
            <a:endParaRPr lang="en-US" sz="2400" b="1">
              <a:solidFill>
                <a:schemeClr val="bg1"/>
              </a:solidFill>
              <a:highlight>
                <a:srgbClr val="FFFF00"/>
              </a:highlight>
            </a:endParaRPr>
          </a:p>
        </p:txBody>
      </p:sp>
      <p:pic>
        <p:nvPicPr>
          <p:cNvPr id="6" name="Content Placeholder 5"/>
          <p:cNvPicPr>
            <a:picLocks noGrp="1" noChangeAspect="1"/>
          </p:cNvPicPr>
          <p:nvPr>
            <p:ph idx="1"/>
          </p:nvPr>
        </p:nvPicPr>
        <p:blipFill>
          <a:blip r:embed="rId1"/>
          <a:stretch>
            <a:fillRect/>
          </a:stretch>
        </p:blipFill>
        <p:spPr>
          <a:xfrm>
            <a:off x="3470910" y="1019810"/>
            <a:ext cx="5250815" cy="565658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635" y="240665"/>
            <a:ext cx="9404985" cy="923290"/>
          </a:xfrm>
        </p:spPr>
        <p:txBody>
          <a:bodyPr/>
          <a:lstStyle/>
          <a:p>
            <a:pPr algn="ctr"/>
            <a:r>
              <a:rPr lang="en-GB" altLang="en-US" sz="2400" b="1">
                <a:solidFill>
                  <a:schemeClr val="bg1"/>
                </a:solidFill>
                <a:highlight>
                  <a:srgbClr val="C0C0C0"/>
                </a:highlight>
                <a:sym typeface="+mn-ea"/>
              </a:rPr>
              <a:t>Case study :</a:t>
            </a:r>
            <a:r>
              <a:rPr lang="en-US" sz="2400" b="1">
                <a:solidFill>
                  <a:schemeClr val="bg1"/>
                </a:solidFill>
                <a:highlight>
                  <a:srgbClr val="FFFF00"/>
                </a:highlight>
              </a:rPr>
              <a:t>Severe calcified paravalvular leak: usefulness of intravascular lithotripsy technology</a:t>
            </a:r>
            <a:r>
              <a:rPr lang="en-GB" altLang="en-US" sz="2400" b="1">
                <a:solidFill>
                  <a:schemeClr val="bg1"/>
                </a:solidFill>
                <a:highlight>
                  <a:srgbClr val="FFFF00"/>
                </a:highlight>
              </a:rPr>
              <a:t> - </a:t>
            </a:r>
            <a:r>
              <a:rPr lang="en-US" sz="2400" b="1">
                <a:solidFill>
                  <a:schemeClr val="bg1"/>
                </a:solidFill>
                <a:highlight>
                  <a:srgbClr val="FFFF00"/>
                </a:highlight>
              </a:rPr>
              <a:t>Elisabetta Ricottini</a:t>
            </a:r>
            <a:r>
              <a:rPr lang="en-GB" altLang="en-US" sz="2400" b="1">
                <a:solidFill>
                  <a:schemeClr val="bg1"/>
                </a:solidFill>
                <a:highlight>
                  <a:srgbClr val="FFFF00"/>
                </a:highlight>
              </a:rPr>
              <a:t> et al</a:t>
            </a:r>
            <a:endParaRPr lang="en-GB" altLang="en-US" sz="2400" b="1">
              <a:solidFill>
                <a:schemeClr val="bg1"/>
              </a:solidFill>
              <a:highlight>
                <a:srgbClr val="FFFF00"/>
              </a:highlight>
            </a:endParaRPr>
          </a:p>
        </p:txBody>
      </p:sp>
      <p:pic>
        <p:nvPicPr>
          <p:cNvPr id="4" name="Content Placeholder 3"/>
          <p:cNvPicPr>
            <a:picLocks noGrp="1" noChangeAspect="1"/>
          </p:cNvPicPr>
          <p:nvPr>
            <p:ph idx="1"/>
          </p:nvPr>
        </p:nvPicPr>
        <p:blipFill>
          <a:blip r:embed="rId1"/>
          <a:stretch>
            <a:fillRect/>
          </a:stretch>
        </p:blipFill>
        <p:spPr>
          <a:xfrm>
            <a:off x="2514600" y="1039495"/>
            <a:ext cx="6705600" cy="572325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3">
            <a:hlinkClick r:id="" action="ppaction://media"/>
          </p:cNvPr>
          <p:cNvPicPr>
            <a:picLocks noGrp="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6229985" y="1002030"/>
            <a:ext cx="5538470" cy="4347210"/>
          </a:xfrm>
          <a:prstGeom prst="rect">
            <a:avLst/>
          </a:prstGeom>
        </p:spPr>
      </p:pic>
      <p:pic>
        <p:nvPicPr>
          <p:cNvPr id="5" name="video1">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441960" y="1012190"/>
            <a:ext cx="5319395" cy="4346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200" fill="hold"/>
                                        <p:tgtEl>
                                          <p:spTgt spid="4"/>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additive="base">
                                        <p:cTn id="9" dur="3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1">
                  <p:stCondLst>
                    <p:cond delay="indefinite"/>
                  </p:stCondLst>
                </p:cTn>
                <p:tgtEl>
                  <p:spTgt spid="4"/>
                </p:tgtEl>
              </p:cMediaNode>
            </p:video>
            <p:video>
              <p:cMediaNode>
                <p:cTn id="11" repeatCount="indefinite" fill="hold" display="1">
                  <p:stCondLst>
                    <p:cond delay="indefinite"/>
                  </p:stCondLst>
                </p:cTn>
                <p:tgtEl>
                  <p:spTgt spid="5"/>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additive="base">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6">
            <a:hlinkClick r:id="" action="ppaction://media"/>
          </p:cNvPr>
          <p:cNvPicPr>
            <a:picLocks noGrp="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4138930" y="1708785"/>
            <a:ext cx="3729355" cy="3440430"/>
          </a:xfrm>
          <a:prstGeom prst="rect">
            <a:avLst/>
          </a:prstGeom>
        </p:spPr>
      </p:pic>
      <p:pic>
        <p:nvPicPr>
          <p:cNvPr id="5" name="video4">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158750" y="1708785"/>
            <a:ext cx="3819525" cy="3440430"/>
          </a:xfrm>
          <a:prstGeom prst="rect">
            <a:avLst/>
          </a:prstGeom>
        </p:spPr>
      </p:pic>
      <p:pic>
        <p:nvPicPr>
          <p:cNvPr id="6" name="video5">
            <a:hlinkClick r:id="" action="ppaction://media"/>
          </p:cNvPr>
          <p:cNvPicPr/>
          <p:nvPr>
            <a:videoFile r:link="rId7"/>
            <p:extLst>
              <p:ext uri="{DAA4B4D4-6D71-4841-9C94-3DE7FCFB9230}">
                <p14:media xmlns:p14="http://schemas.microsoft.com/office/powerpoint/2010/main" r:embed="rId8"/>
              </p:ext>
            </p:extLst>
          </p:nvPr>
        </p:nvPicPr>
        <p:blipFill>
          <a:blip r:embed="rId9"/>
          <a:stretch>
            <a:fillRect/>
          </a:stretch>
        </p:blipFill>
        <p:spPr>
          <a:xfrm>
            <a:off x="8113395" y="1708785"/>
            <a:ext cx="3975735" cy="3440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18" fill="hold"/>
                                        <p:tgtEl>
                                          <p:spTgt spid="6"/>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additive="base">
                                        <p:cTn id="9" dur="5100" fill="hold"/>
                                        <p:tgtEl>
                                          <p:spTgt spid="4"/>
                                        </p:tgtEl>
                                      </p:cBhvr>
                                    </p:cmd>
                                  </p:childTnLst>
                                </p:cTn>
                              </p:par>
                            </p:childTnLst>
                          </p:cTn>
                        </p:par>
                        <p:par>
                          <p:cTn id="10" fill="hold">
                            <p:stCondLst>
                              <p:cond delay="9000"/>
                            </p:stCondLst>
                            <p:childTnLst>
                              <p:par>
                                <p:cTn id="11" presetID="1" presetClass="mediacall" presetSubtype="0" fill="hold" nodeType="afterEffect">
                                  <p:stCondLst>
                                    <p:cond delay="0"/>
                                  </p:stCondLst>
                                  <p:childTnLst>
                                    <p:cmd type="call" cmd="playFrom(0.0)">
                                      <p:cBhvr additive="base">
                                        <p:cTn id="12" dur="6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1">
                  <p:stCondLst>
                    <p:cond delay="indefinite"/>
                  </p:stCondLst>
                </p:cTn>
                <p:tgtEl>
                  <p:spTgt spid="4"/>
                </p:tgtEl>
              </p:cMediaNode>
            </p:video>
            <p:video>
              <p:cMediaNode>
                <p:cTn id="14" repeatCount="indefinite" fill="hold" display="1">
                  <p:stCondLst>
                    <p:cond delay="indefinite"/>
                  </p:stCondLst>
                </p:cTn>
                <p:tgtEl>
                  <p:spTgt spid="5"/>
                </p:tgtEl>
              </p:cMediaNode>
            </p:video>
            <p:video>
              <p:cMediaNode>
                <p:cTn id="15" repeatCount="indefinite" fill="hold" display="1">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6"/>
                                        </p:tgtEl>
                                      </p:cBhvr>
                                    </p:cmd>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additive="base">
                                        <p:cTn id="25" dur="1"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additive="base">
                                        <p:cTn id="3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r>
              <a:rPr lang="en-GB" altLang="en-US" sz="2800"/>
              <a:t>Thank you</a:t>
            </a:r>
            <a:endParaRPr lang="en-GB" altLang="en-US"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361" y="209513"/>
            <a:ext cx="9404723" cy="1400530"/>
          </a:xfrm>
        </p:spPr>
        <p:txBody>
          <a:bodyPr/>
          <a:lstStyle/>
          <a:p>
            <a:endParaRPr lang="en-IN" sz="3600" dirty="0"/>
          </a:p>
        </p:txBody>
      </p:sp>
      <p:graphicFrame>
        <p:nvGraphicFramePr>
          <p:cNvPr id="4" name="Content Placeholder 3"/>
          <p:cNvGraphicFramePr>
            <a:graphicFrameLocks noGrp="1"/>
          </p:cNvGraphicFramePr>
          <p:nvPr>
            <p:ph idx="1"/>
          </p:nvPr>
        </p:nvGraphicFramePr>
        <p:xfrm>
          <a:off x="1848485" y="1308735"/>
          <a:ext cx="8107045" cy="4351020"/>
        </p:xfrm>
        <a:graphic>
          <a:graphicData uri="http://schemas.openxmlformats.org/drawingml/2006/table">
            <a:tbl>
              <a:tblPr firstRow="1" bandRow="1">
                <a:tableStyleId>{5C22544A-7EE6-4342-B048-85BDC9FD1C3A}</a:tableStyleId>
              </a:tblPr>
              <a:tblGrid>
                <a:gridCol w="3986530"/>
                <a:gridCol w="4120515"/>
              </a:tblGrid>
              <a:tr h="469900">
                <a:tc>
                  <a:txBody>
                    <a:bodyPr/>
                    <a:lstStyle/>
                    <a:p>
                      <a:pPr algn="ctr"/>
                      <a:r>
                        <a:rPr lang="en-GB" altLang="en-IN" sz="2000" dirty="0"/>
                        <a:t>Physiological</a:t>
                      </a:r>
                      <a:endParaRPr lang="en-GB" altLang="en-IN" sz="2000" dirty="0"/>
                    </a:p>
                  </a:txBody>
                  <a:tcPr/>
                </a:tc>
                <a:tc>
                  <a:txBody>
                    <a:bodyPr/>
                    <a:lstStyle/>
                    <a:p>
                      <a:pPr algn="ctr"/>
                      <a:r>
                        <a:rPr lang="en-GB" sz="2000" dirty="0" smtClean="0"/>
                        <a:t>Pathological</a:t>
                      </a:r>
                      <a:endParaRPr lang="en-GB" sz="2000" dirty="0" smtClean="0"/>
                    </a:p>
                  </a:txBody>
                  <a:tcPr/>
                </a:tc>
              </a:tr>
              <a:tr h="2136140">
                <a:tc>
                  <a:txBody>
                    <a:bodyPr/>
                    <a:lstStyle/>
                    <a:p>
                      <a:r>
                        <a:rPr lang="en-GB" dirty="0" smtClean="0"/>
                        <a:t>Uniform colour with little variance</a:t>
                      </a:r>
                      <a:endParaRPr lang="en-GB" dirty="0" smtClean="0"/>
                    </a:p>
                    <a:p>
                      <a:endParaRPr lang="en-GB" dirty="0" smtClean="0"/>
                    </a:p>
                    <a:p>
                      <a:r>
                        <a:rPr lang="en-GB" dirty="0" smtClean="0"/>
                        <a:t>If aliasing, confined to the base of the jet</a:t>
                      </a:r>
                      <a:endParaRPr lang="en-IN" dirty="0"/>
                    </a:p>
                  </a:txBody>
                  <a:tcPr/>
                </a:tc>
                <a:tc>
                  <a:txBody>
                    <a:bodyPr/>
                    <a:lstStyle/>
                    <a:p>
                      <a:r>
                        <a:rPr lang="en-GB" dirty="0" smtClean="0"/>
                        <a:t>Aliasing+ </a:t>
                      </a:r>
                      <a:endParaRPr lang="en-GB" dirty="0" smtClean="0"/>
                    </a:p>
                    <a:p>
                      <a:endParaRPr lang="en-GB" dirty="0" smtClean="0"/>
                    </a:p>
                    <a:p>
                      <a:r>
                        <a:rPr lang="en-GB" dirty="0" smtClean="0"/>
                        <a:t>Confetti like app./ mosaic</a:t>
                      </a:r>
                      <a:r>
                        <a:rPr lang="en-GB" baseline="0" dirty="0" smtClean="0"/>
                        <a:t> flow </a:t>
                      </a:r>
                      <a:endParaRPr lang="en-GB" baseline="0" dirty="0" smtClean="0"/>
                    </a:p>
                    <a:p>
                      <a:endParaRPr lang="en-GB" dirty="0" smtClean="0"/>
                    </a:p>
                    <a:p>
                      <a:r>
                        <a:rPr lang="en-GB" altLang="en-IN" dirty="0" smtClean="0"/>
                        <a:t>E</a:t>
                      </a:r>
                      <a:r>
                        <a:rPr lang="en-IN" dirty="0" smtClean="0"/>
                        <a:t>ccentric jet</a:t>
                      </a:r>
                      <a:endParaRPr lang="en-IN" dirty="0" smtClean="0"/>
                    </a:p>
                    <a:p>
                      <a:endParaRPr lang="en-GB" dirty="0" smtClean="0"/>
                    </a:p>
                    <a:p>
                      <a:r>
                        <a:rPr lang="en-GB" dirty="0" smtClean="0"/>
                        <a:t>originate around</a:t>
                      </a:r>
                      <a:r>
                        <a:rPr lang="en-GB" baseline="0" dirty="0" smtClean="0"/>
                        <a:t> the sewing ring</a:t>
                      </a:r>
                      <a:endParaRPr lang="en-GB" baseline="0" dirty="0" smtClean="0"/>
                    </a:p>
                  </a:txBody>
                  <a:tcPr/>
                </a:tc>
              </a:tr>
              <a:tr h="1012190">
                <a:tc>
                  <a:txBody>
                    <a:bodyPr/>
                    <a:lstStyle/>
                    <a:p>
                      <a:r>
                        <a:rPr lang="en-GB" dirty="0" smtClean="0"/>
                        <a:t>Low signal strength</a:t>
                      </a:r>
                      <a:endParaRPr lang="en-GB" dirty="0" smtClean="0"/>
                    </a:p>
                    <a:p>
                      <a:r>
                        <a:rPr lang="en-GB" dirty="0" smtClean="0"/>
                        <a:t>persist only in part of cardiac</a:t>
                      </a:r>
                      <a:r>
                        <a:rPr lang="en-GB" baseline="0" dirty="0" smtClean="0"/>
                        <a:t> </a:t>
                      </a:r>
                      <a:r>
                        <a:rPr lang="en-GB" dirty="0" smtClean="0"/>
                        <a:t>cycle</a:t>
                      </a:r>
                      <a:endParaRPr lang="en-GB" dirty="0" smtClean="0"/>
                    </a:p>
                    <a:p>
                      <a:endParaRPr lang="en-GB" dirty="0" smtClean="0"/>
                    </a:p>
                    <a:p>
                      <a:r>
                        <a:rPr lang="en-GB" altLang="en-IN" dirty="0"/>
                        <a:t>No proximal flow acceleration</a:t>
                      </a:r>
                      <a:endParaRPr lang="en-GB" altLang="en-IN" dirty="0"/>
                    </a:p>
                  </a:txBody>
                  <a:tcPr/>
                </a:tc>
                <a:tc>
                  <a:txBody>
                    <a:bodyPr/>
                    <a:lstStyle/>
                    <a:p>
                      <a:r>
                        <a:rPr lang="en-GB" dirty="0" smtClean="0"/>
                        <a:t>Porolonged duration</a:t>
                      </a:r>
                      <a:endParaRPr lang="en-GB" dirty="0" smtClean="0"/>
                    </a:p>
                    <a:p>
                      <a:endParaRPr lang="en-GB" dirty="0" smtClean="0"/>
                    </a:p>
                    <a:p>
                      <a:endParaRPr lang="en-GB" dirty="0" smtClean="0"/>
                    </a:p>
                    <a:p>
                      <a:r>
                        <a:rPr lang="en-GB" dirty="0" smtClean="0"/>
                        <a:t>Proximal</a:t>
                      </a:r>
                      <a:r>
                        <a:rPr lang="en-GB" baseline="0" dirty="0" smtClean="0"/>
                        <a:t> flow acceleration </a:t>
                      </a:r>
                      <a:endParaRPr lang="en-IN" dirty="0"/>
                    </a:p>
                  </a:txBody>
                  <a:tcPr/>
                </a:tc>
              </a:tr>
              <a:tr h="556260">
                <a:tc>
                  <a:txBody>
                    <a:bodyPr/>
                    <a:lstStyle/>
                    <a:p>
                      <a:pPr>
                        <a:buNone/>
                      </a:pPr>
                      <a:r>
                        <a:rPr lang="en-GB" altLang="en-IN" dirty="0"/>
                        <a:t>Trivial to mild : RF &lt; 10 -15 %</a:t>
                      </a:r>
                      <a:endParaRPr lang="en-GB" altLang="en-IN" dirty="0"/>
                    </a:p>
                  </a:txBody>
                  <a:tcPr/>
                </a:tc>
                <a:tc>
                  <a:txBody>
                    <a:bodyPr/>
                    <a:lstStyle/>
                    <a:p>
                      <a:pPr>
                        <a:buNone/>
                      </a:pPr>
                      <a:r>
                        <a:rPr lang="en-GB" altLang="en-IN" dirty="0"/>
                        <a:t>More severe</a:t>
                      </a:r>
                      <a:endParaRPr lang="en-GB" altLang="en-IN" dirty="0"/>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bodyPr>
          <a:lstStyle/>
          <a:p>
            <a:r>
              <a:rPr lang="en-GB" altLang="en-IN" sz="4000" b="1">
                <a:solidFill>
                  <a:schemeClr val="accent1"/>
                </a:solidFill>
                <a:effectLst>
                  <a:outerShdw blurRad="38100" dist="25400" dir="5400000" algn="ctr" rotWithShape="0">
                    <a:srgbClr val="6E747A">
                      <a:alpha val="43000"/>
                    </a:srgbClr>
                  </a:outerShdw>
                </a:effectLst>
              </a:rPr>
              <a:t>Paravalvular leak</a:t>
            </a:r>
            <a:endParaRPr lang="en-GB" altLang="en-IN" sz="4000" b="1">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a:xfrm>
            <a:off x="1113155" y="1658620"/>
            <a:ext cx="8946515" cy="4333240"/>
          </a:xfrm>
        </p:spPr>
        <p:txBody>
          <a:bodyPr/>
          <a:lstStyle/>
          <a:p>
            <a:r>
              <a:rPr lang="en-GB" sz="2000" dirty="0">
                <a:sym typeface="+mn-ea"/>
              </a:rPr>
              <a:t>Small single or multiple</a:t>
            </a:r>
            <a:r>
              <a:rPr lang="en-GB" sz="2000" dirty="0" smtClean="0"/>
              <a:t> jets</a:t>
            </a:r>
            <a:r>
              <a:rPr lang="en-GB" sz="2000" b="1" dirty="0">
                <a:solidFill>
                  <a:srgbClr val="FF0000"/>
                </a:solidFill>
              </a:rPr>
              <a:t> </a:t>
            </a:r>
            <a:r>
              <a:rPr lang="en-GB" sz="2000" dirty="0"/>
              <a:t>are not uncommon</a:t>
            </a:r>
            <a:endParaRPr lang="en-GB" sz="2000" dirty="0"/>
          </a:p>
          <a:p>
            <a:endParaRPr lang="en-GB" sz="2000" dirty="0"/>
          </a:p>
          <a:p>
            <a:r>
              <a:rPr lang="en-GB" altLang="en-IN" sz="2000" dirty="0"/>
              <a:t>aPVL - m/c at NCC/RCC</a:t>
            </a:r>
            <a:endParaRPr lang="en-GB" altLang="en-IN" sz="2000" dirty="0"/>
          </a:p>
          <a:p>
            <a:r>
              <a:rPr lang="en-GB" altLang="en-IN" sz="2000" dirty="0"/>
              <a:t>mPVL - m/c at : </a:t>
            </a:r>
            <a:r>
              <a:rPr lang="en-GB" altLang="en-IN" dirty="0">
                <a:sym typeface="+mn-ea"/>
              </a:rPr>
              <a:t>posteromedial &gt; </a:t>
            </a:r>
            <a:r>
              <a:rPr lang="en-GB" altLang="en-IN" sz="2000" dirty="0"/>
              <a:t>Anterolateral </a:t>
            </a:r>
            <a:endParaRPr lang="en-GB" altLang="en-IN" sz="2000" dirty="0"/>
          </a:p>
          <a:p>
            <a:pPr marL="457200" lvl="1" indent="0">
              <a:buNone/>
            </a:pPr>
            <a:r>
              <a:rPr lang="en-GB" altLang="en-IN" sz="2000" dirty="0"/>
              <a:t>1. Distal location in surgical field</a:t>
            </a:r>
            <a:endParaRPr lang="en-GB" altLang="en-IN" sz="2000" dirty="0"/>
          </a:p>
          <a:p>
            <a:pPr marL="457200" lvl="1" indent="0">
              <a:buNone/>
            </a:pPr>
            <a:r>
              <a:rPr lang="en-GB" altLang="en-IN" sz="2000" dirty="0"/>
              <a:t>2. Protecting the LCX artery</a:t>
            </a:r>
            <a:endParaRPr lang="en-GB" altLang="en-IN" sz="2000" dirty="0"/>
          </a:p>
          <a:p>
            <a:pPr marL="457200" lvl="1" indent="0">
              <a:buNone/>
            </a:pPr>
            <a:r>
              <a:rPr lang="en-GB" altLang="en-IN" sz="2000" dirty="0"/>
              <a:t>3. Increased calcium &amp; fibrosis posteriorly</a:t>
            </a:r>
            <a:endParaRPr lang="en-GB" altLang="en-IN" sz="2000" dirty="0"/>
          </a:p>
          <a:p>
            <a:pPr marL="457200" lvl="1" indent="0">
              <a:buNone/>
            </a:pPr>
            <a:r>
              <a:rPr lang="en-GB" altLang="en-IN" sz="2000" dirty="0"/>
              <a:t>4. Mitral fibrosa in the anterior annulus tethers the valve</a:t>
            </a:r>
            <a:endParaRPr lang="en-GB" altLang="en-IN"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5795" y="385445"/>
            <a:ext cx="8549005" cy="692785"/>
          </a:xfrm>
        </p:spPr>
        <p:txBody>
          <a:bodyPr/>
          <a:lstStyle/>
          <a:p>
            <a:r>
              <a:rPr lang="en-GB" altLang="en-US" sz="3200">
                <a:latin typeface="Arial Rounded MT Bold" panose="020F0704030504030204" pitchFamily="34" charset="0"/>
                <a:cs typeface="Arial Rounded MT Bold" panose="020F0704030504030204" pitchFamily="34" charset="0"/>
              </a:rPr>
              <a:t>Risk factors</a:t>
            </a:r>
            <a:endParaRPr lang="en-GB" altLang="en-US" sz="3200">
              <a:latin typeface="Arial Rounded MT Bold" panose="020F0704030504030204" pitchFamily="34" charset="0"/>
              <a:cs typeface="Arial Rounded MT Bold" panose="020F0704030504030204" pitchFamily="34" charset="0"/>
            </a:endParaRPr>
          </a:p>
        </p:txBody>
      </p:sp>
      <p:sp>
        <p:nvSpPr>
          <p:cNvPr id="5" name="Text Placeholder 4"/>
          <p:cNvSpPr>
            <a:spLocks noGrp="1"/>
          </p:cNvSpPr>
          <p:nvPr>
            <p:ph type="body" idx="1"/>
          </p:nvPr>
        </p:nvSpPr>
        <p:spPr>
          <a:xfrm>
            <a:off x="2099945" y="1144905"/>
            <a:ext cx="3399790" cy="575945"/>
          </a:xfrm>
        </p:spPr>
        <p:txBody>
          <a:bodyPr/>
          <a:lstStyle/>
          <a:p>
            <a:r>
              <a:rPr lang="en-GB" altLang="en-US" b="1">
                <a:solidFill>
                  <a:srgbClr val="002060"/>
                </a:solidFill>
              </a:rPr>
              <a:t>Early</a:t>
            </a:r>
            <a:endParaRPr lang="en-GB" altLang="en-US" b="1">
              <a:solidFill>
                <a:srgbClr val="002060"/>
              </a:solidFill>
            </a:endParaRPr>
          </a:p>
        </p:txBody>
      </p:sp>
      <p:sp>
        <p:nvSpPr>
          <p:cNvPr id="6" name="Content Placeholder 5"/>
          <p:cNvSpPr>
            <a:spLocks noGrp="1"/>
          </p:cNvSpPr>
          <p:nvPr>
            <p:ph sz="half" idx="2"/>
          </p:nvPr>
        </p:nvSpPr>
        <p:spPr>
          <a:xfrm>
            <a:off x="1739900" y="1854200"/>
            <a:ext cx="3759835" cy="3863975"/>
          </a:xfrm>
        </p:spPr>
        <p:txBody>
          <a:bodyPr>
            <a:normAutofit/>
          </a:bodyPr>
          <a:lstStyle/>
          <a:p>
            <a:r>
              <a:rPr lang="en-GB" altLang="en-US"/>
              <a:t>Procedural factors</a:t>
            </a:r>
            <a:endParaRPr lang="en-GB" altLang="en-US"/>
          </a:p>
          <a:p>
            <a:pPr>
              <a:buFont typeface="Arial" panose="020B0604020202020204" pitchFamily="34" charset="0"/>
              <a:buChar char="•"/>
            </a:pPr>
            <a:r>
              <a:rPr lang="en-GB" altLang="en-US"/>
              <a:t>Thicker wire braided devices </a:t>
            </a:r>
            <a:endParaRPr lang="en-GB" altLang="en-US"/>
          </a:p>
          <a:p>
            <a:pPr>
              <a:buFont typeface="Arial" panose="020B0604020202020204" pitchFamily="34" charset="0"/>
              <a:buChar char="•"/>
            </a:pPr>
            <a:r>
              <a:rPr lang="en-GB" altLang="en-US"/>
              <a:t>Mechanical &gt; BPV</a:t>
            </a:r>
            <a:endParaRPr lang="en-GB" altLang="en-US"/>
          </a:p>
          <a:p>
            <a:pPr>
              <a:buFont typeface="Arial" panose="020B0604020202020204" pitchFamily="34" charset="0"/>
              <a:buChar char="•"/>
            </a:pPr>
            <a:r>
              <a:rPr lang="en-GB" altLang="en-US"/>
              <a:t>Supra annular &gt; annular (aortic)</a:t>
            </a:r>
            <a:endParaRPr lang="en-GB" altLang="en-US"/>
          </a:p>
          <a:p>
            <a:pPr>
              <a:buFont typeface="Arial" panose="020B0604020202020204" pitchFamily="34" charset="0"/>
              <a:buChar char="•"/>
            </a:pPr>
            <a:r>
              <a:rPr lang="en-GB" altLang="en-US"/>
              <a:t>continuous sutures &gt; Interrupted sutures</a:t>
            </a:r>
            <a:endParaRPr lang="en-GB" altLang="en-US"/>
          </a:p>
          <a:p>
            <a:pPr>
              <a:buFont typeface="Arial" panose="020B0604020202020204" pitchFamily="34" charset="0"/>
              <a:buChar char="•"/>
            </a:pPr>
            <a:r>
              <a:rPr lang="en-GB" altLang="en-US"/>
              <a:t>Re-do surgery</a:t>
            </a:r>
            <a:endParaRPr lang="en-GB" altLang="en-US"/>
          </a:p>
          <a:p>
            <a:r>
              <a:rPr lang="en-GB" altLang="en-US"/>
              <a:t>IE</a:t>
            </a:r>
            <a:endParaRPr lang="en-GB" altLang="en-US"/>
          </a:p>
        </p:txBody>
      </p:sp>
      <p:sp>
        <p:nvSpPr>
          <p:cNvPr id="7" name="Text Placeholder 6"/>
          <p:cNvSpPr>
            <a:spLocks noGrp="1"/>
          </p:cNvSpPr>
          <p:nvPr>
            <p:ph type="body" sz="quarter" idx="3"/>
          </p:nvPr>
        </p:nvSpPr>
        <p:spPr>
          <a:xfrm>
            <a:off x="6449060" y="1144905"/>
            <a:ext cx="3601720" cy="575945"/>
          </a:xfrm>
        </p:spPr>
        <p:txBody>
          <a:bodyPr/>
          <a:lstStyle/>
          <a:p>
            <a:r>
              <a:rPr lang="en-GB" altLang="en-US" b="1">
                <a:solidFill>
                  <a:srgbClr val="002060"/>
                </a:solidFill>
              </a:rPr>
              <a:t>Late</a:t>
            </a:r>
            <a:endParaRPr lang="en-GB" altLang="en-US" b="1">
              <a:solidFill>
                <a:srgbClr val="002060"/>
              </a:solidFill>
            </a:endParaRPr>
          </a:p>
        </p:txBody>
      </p:sp>
      <p:sp>
        <p:nvSpPr>
          <p:cNvPr id="8" name="Content Placeholder 7"/>
          <p:cNvSpPr>
            <a:spLocks noGrp="1"/>
          </p:cNvSpPr>
          <p:nvPr>
            <p:ph sz="quarter" idx="4"/>
          </p:nvPr>
        </p:nvSpPr>
        <p:spPr>
          <a:xfrm>
            <a:off x="6272530" y="1854200"/>
            <a:ext cx="3955415" cy="3863975"/>
          </a:xfrm>
        </p:spPr>
        <p:txBody>
          <a:bodyPr/>
          <a:lstStyle/>
          <a:p>
            <a:r>
              <a:rPr lang="en-GB" altLang="en-US" dirty="0"/>
              <a:t>Annular calcification</a:t>
            </a:r>
            <a:endParaRPr lang="en-GB" altLang="en-US" dirty="0"/>
          </a:p>
          <a:p>
            <a:r>
              <a:rPr lang="en-GB" altLang="en-US" dirty="0"/>
              <a:t>BPV degeneration</a:t>
            </a:r>
            <a:endParaRPr lang="en-GB" altLang="en-US" dirty="0"/>
          </a:p>
          <a:p>
            <a:r>
              <a:rPr lang="en-GB" altLang="en-US" dirty="0"/>
              <a:t>chronic inflammation</a:t>
            </a:r>
            <a:endParaRPr lang="en-GB" altLang="en-US" dirty="0"/>
          </a:p>
          <a:p>
            <a:r>
              <a:rPr lang="en-GB" altLang="en-US" dirty="0"/>
              <a:t>Steroid </a:t>
            </a:r>
            <a:r>
              <a:rPr lang="en-GB" altLang="en-US" dirty="0" smtClean="0"/>
              <a:t>use</a:t>
            </a:r>
            <a:endParaRPr lang="en-GB" altLang="en-US" dirty="0" smtClean="0"/>
          </a:p>
          <a:p>
            <a:r>
              <a:rPr lang="en-GB" altLang="en-US" dirty="0" smtClean="0"/>
              <a:t>IE</a:t>
            </a:r>
            <a:endParaRPr lang="en-GB" altLang="en-US" dirty="0" smtClean="0"/>
          </a:p>
          <a:p>
            <a:r>
              <a:rPr lang="en-GB" altLang="en-US" dirty="0" smtClean="0"/>
              <a:t>Suture dehiscence</a:t>
            </a:r>
            <a:endParaRPr lang="en-GB" altLang="en-US" dirty="0"/>
          </a:p>
          <a:p>
            <a:endParaRPr lang="en-GB" altLang="en-US" dirty="0"/>
          </a:p>
          <a:p>
            <a:endParaRPr lang="en-GB" alt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12006</Words>
  <Application>WPS Presentation</Application>
  <PresentationFormat>Widescreen</PresentationFormat>
  <Paragraphs>466</Paragraphs>
  <Slides>68</Slides>
  <Notes>49</Notes>
  <HiddenSlides>0</HiddenSlides>
  <MMClips>12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68</vt:i4>
      </vt:variant>
    </vt:vector>
  </HeadingPairs>
  <TitlesOfParts>
    <vt:vector size="79" baseType="lpstr">
      <vt:lpstr>Arial</vt:lpstr>
      <vt:lpstr>SimSun</vt:lpstr>
      <vt:lpstr>Wingdings</vt:lpstr>
      <vt:lpstr>Wingdings 3</vt:lpstr>
      <vt:lpstr>Arial</vt:lpstr>
      <vt:lpstr>Arial Rounded MT Bold</vt:lpstr>
      <vt:lpstr>Century Gothic</vt:lpstr>
      <vt:lpstr>Microsoft YaHei</vt:lpstr>
      <vt:lpstr>Arial Unicode MS</vt:lpstr>
      <vt:lpstr>Calibri</vt:lpstr>
      <vt:lpstr>Ion</vt:lpstr>
      <vt:lpstr>Para valvular leak</vt:lpstr>
      <vt:lpstr>References</vt:lpstr>
      <vt:lpstr>PowerPoint 演示文稿</vt:lpstr>
      <vt:lpstr>All the Prosthetic valve leaks are significant.…?</vt:lpstr>
      <vt:lpstr> </vt:lpstr>
      <vt:lpstr> </vt:lpstr>
      <vt:lpstr>PowerPoint 演示文稿</vt:lpstr>
      <vt:lpstr>Paravalvular leak</vt:lpstr>
      <vt:lpstr>Risk factors</vt:lpstr>
      <vt:lpstr>Incidence</vt:lpstr>
      <vt:lpstr>Clinical features/ Presentation</vt:lpstr>
      <vt:lpstr>Evaluation PVL</vt:lpstr>
      <vt:lpstr>ECHO Assessment of PVL</vt:lpstr>
      <vt:lpstr>Dehiscence</vt:lpstr>
      <vt:lpstr>PowerPoint 演示文稿</vt:lpstr>
      <vt:lpstr> </vt:lpstr>
      <vt:lpstr> When to assess by Echo</vt:lpstr>
      <vt:lpstr> </vt:lpstr>
      <vt:lpstr>Localisation</vt:lpstr>
      <vt:lpstr>PowerPoint 演示文稿</vt:lpstr>
      <vt:lpstr>PowerPoint 演示文稿</vt:lpstr>
      <vt:lpstr>Prosthetic Aortic Valve Regurgitation</vt:lpstr>
      <vt:lpstr>PowerPoint 演示文稿</vt:lpstr>
      <vt:lpstr>PowerPoint 演示文稿</vt:lpstr>
      <vt:lpstr> </vt:lpstr>
      <vt:lpstr>PV mitral regurgitation</vt:lpstr>
      <vt:lpstr>PowerPoint 演示文稿</vt:lpstr>
      <vt:lpstr>PowerPoint 演示文稿</vt:lpstr>
      <vt:lpstr>PowerPoint 演示文稿</vt:lpstr>
      <vt:lpstr>PowerPoint 演示文稿</vt:lpstr>
      <vt:lpstr>PV Pulmonary regurgitation </vt:lpstr>
      <vt:lpstr>PV Tricuspid regurgitation</vt:lpstr>
      <vt:lpstr>3D ECHO Precise location, number, shape, size, severity, Device placement, complication assessment, residual leak assessment </vt:lpstr>
      <vt:lpstr>TAVI - PVL</vt:lpstr>
      <vt:lpstr>PowerPoint 演示文稿</vt:lpstr>
      <vt:lpstr>PowerPoint 演示文稿</vt:lpstr>
      <vt:lpstr>Invasive hemodynamic indexes for assessing severity of AR immediately After TAVR</vt:lpstr>
      <vt:lpstr>CMR</vt:lpstr>
      <vt:lpstr>PowerPoint 演示文稿</vt:lpstr>
      <vt:lpstr>MANAGEMENT  Surgical v/s Transcatheter</vt:lpstr>
      <vt:lpstr>Surgical correction</vt:lpstr>
      <vt:lpstr>Transcatheter v/s  surgical   1</vt:lpstr>
      <vt:lpstr>PowerPoint 演示文稿</vt:lpstr>
      <vt:lpstr>2</vt:lpstr>
      <vt:lpstr> </vt:lpstr>
      <vt:lpstr>Transcatheter closure of PVL</vt:lpstr>
      <vt:lpstr>Approach </vt:lpstr>
      <vt:lpstr>PowerPoint 演示文稿</vt:lpstr>
      <vt:lpstr> </vt:lpstr>
      <vt:lpstr> </vt:lpstr>
      <vt:lpstr>PowerPoint 演示文稿</vt:lpstr>
      <vt:lpstr>PowerPoint 演示文稿</vt:lpstr>
      <vt:lpstr> </vt:lpstr>
      <vt:lpstr> </vt:lpstr>
      <vt:lpstr> </vt:lpstr>
      <vt:lpstr> </vt:lpstr>
      <vt:lpstr>Sequential deployment technique : AV rail</vt:lpstr>
      <vt:lpstr>PowerPoint 演示文稿</vt:lpstr>
      <vt:lpstr> </vt:lpstr>
      <vt:lpstr>Device selection</vt:lpstr>
      <vt:lpstr>Outcome analysis</vt:lpstr>
      <vt:lpstr>PowerPoint 演示文稿</vt:lpstr>
      <vt:lpstr>Complications</vt:lpstr>
      <vt:lpstr>Transcatheter PVL Closure With Covered Stent Tract and Vascular Plug: Tootsie Roll Technique</vt:lpstr>
      <vt:lpstr>Case study :Severe calcified paravalvular leak: usefulness of intravascular lithotripsy technology - Elisabetta Ricottini et al</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 valvular leak</dc:title>
  <dc:creator>Microsoft account</dc:creator>
  <cp:lastModifiedBy>Farhan P K</cp:lastModifiedBy>
  <cp:revision>106</cp:revision>
  <dcterms:created xsi:type="dcterms:W3CDTF">2024-03-30T09:38:00Z</dcterms:created>
  <dcterms:modified xsi:type="dcterms:W3CDTF">2024-04-09T06:39:41Z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623E53165B494B99AF2CFA608451A78F_12</vt:lpwstr>
  </property>
  <property fmtid="{D5CDD505-2E9C-101B-9397-08002B2CF9AE}" pid="3" name="KSOProductBuildVer">
    <vt:lpwstr>1033-12.2.0.13489</vt:lpwstr>
  </property>
</Properties>
</file>